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image" Target="../media/image-4-11.png"/><Relationship Id="rId12" Type="http://schemas.openxmlformats.org/officeDocument/2006/relationships/image" Target="../media/image-4-12.svg"/><Relationship Id="rId13" Type="http://schemas.openxmlformats.org/officeDocument/2006/relationships/slideLayout" Target="../slideLayouts/slideLayout5.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498890"/>
            <a:ext cx="7468553" cy="1231821"/>
          </a:xfrm>
          <a:prstGeom prst="rect">
            <a:avLst/>
          </a:prstGeom>
          <a:noFill/>
          <a:ln/>
        </p:spPr>
        <p:txBody>
          <a:bodyPr wrap="square" lIns="0" tIns="0" rIns="0" bIns="0" rtlCol="0" anchor="t"/>
          <a:lstStyle/>
          <a:p>
            <a:pPr algn="l" indent="0" marL="0">
              <a:lnSpc>
                <a:spcPts val="4850"/>
              </a:lnSpc>
              <a:buNone/>
            </a:pPr>
            <a:r>
              <a:rPr lang="en-US" sz="3850" dirty="0">
                <a:solidFill>
                  <a:srgbClr val="FFFFFF"/>
                </a:solidFill>
                <a:latin typeface="Unbounded" pitchFamily="34" charset="0"/>
                <a:ea typeface="Unbounded" pitchFamily="34" charset="-122"/>
                <a:cs typeface="Unbounded" pitchFamily="34" charset="-120"/>
              </a:rPr>
              <a:t>Tourism Demand &amp; Forecasting Dashboard</a:t>
            </a:r>
            <a:endParaRPr lang="en-US" sz="3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7442" y="335042"/>
            <a:ext cx="1532811" cy="179189"/>
          </a:xfrm>
          <a:prstGeom prst="rect">
            <a:avLst/>
          </a:prstGeom>
          <a:noFill/>
          <a:ln/>
        </p:spPr>
        <p:txBody>
          <a:bodyPr wrap="none" lIns="0" tIns="0" rIns="0" bIns="0" rtlCol="0" anchor="t"/>
          <a:lstStyle/>
          <a:p>
            <a:pPr algn="l" indent="0" marL="0">
              <a:lnSpc>
                <a:spcPts val="1400"/>
              </a:lnSpc>
              <a:buNone/>
            </a:pPr>
            <a:r>
              <a:rPr lang="en-US" sz="1100" dirty="0">
                <a:solidFill>
                  <a:srgbClr val="FFFFFF"/>
                </a:solidFill>
                <a:latin typeface="Unbounded" pitchFamily="34" charset="0"/>
                <a:ea typeface="Unbounded" pitchFamily="34" charset="-122"/>
                <a:cs typeface="Unbounded" pitchFamily="34" charset="-120"/>
              </a:rPr>
              <a:t>Visitor Motivation</a:t>
            </a:r>
            <a:endParaRPr lang="en-US" sz="1100" dirty="0"/>
          </a:p>
        </p:txBody>
      </p:sp>
      <p:sp>
        <p:nvSpPr>
          <p:cNvPr id="3" name="Text 1"/>
          <p:cNvSpPr/>
          <p:nvPr/>
        </p:nvSpPr>
        <p:spPr>
          <a:xfrm>
            <a:off x="487442" y="562927"/>
            <a:ext cx="4129445" cy="358378"/>
          </a:xfrm>
          <a:prstGeom prst="rect">
            <a:avLst/>
          </a:prstGeom>
          <a:noFill/>
          <a:ln/>
        </p:spPr>
        <p:txBody>
          <a:bodyPr wrap="none" lIns="0" tIns="0" rIns="0" bIns="0" rtlCol="0" anchor="t"/>
          <a:lstStyle/>
          <a:p>
            <a:pPr algn="l" indent="0" marL="0">
              <a:lnSpc>
                <a:spcPts val="2800"/>
              </a:lnSpc>
              <a:buNone/>
            </a:pPr>
            <a:r>
              <a:rPr lang="en-US" sz="2250" dirty="0">
                <a:solidFill>
                  <a:srgbClr val="FFFFFF"/>
                </a:solidFill>
                <a:latin typeface="Unbounded" pitchFamily="34" charset="0"/>
                <a:ea typeface="Unbounded" pitchFamily="34" charset="-122"/>
                <a:cs typeface="Unbounded" pitchFamily="34" charset="-120"/>
              </a:rPr>
              <a:t>Purpose of Visit Insights</a:t>
            </a:r>
            <a:endParaRPr lang="en-US" sz="2250" dirty="0"/>
          </a:p>
        </p:txBody>
      </p:sp>
      <p:sp>
        <p:nvSpPr>
          <p:cNvPr id="4" name="Text 2"/>
          <p:cNvSpPr/>
          <p:nvPr/>
        </p:nvSpPr>
        <p:spPr>
          <a:xfrm>
            <a:off x="487442" y="1104067"/>
            <a:ext cx="13655516" cy="390049"/>
          </a:xfrm>
          <a:prstGeom prst="rect">
            <a:avLst/>
          </a:prstGeom>
          <a:noFill/>
          <a:ln/>
        </p:spPr>
        <p:txBody>
          <a:bodyPr wrap="squar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Analyzing the purpose of visit provides crucial insights into traveler motivations, allowing for more precise marketing and service development. The dashboard categorizes visits into three primary purposes, revealing the dominant segments within the tourism sector. This data is graphically represented in the "Purpose Mix" pie chart on Page 1 of the project's visual documentation.</a:t>
            </a:r>
            <a:endParaRPr lang="en-US" sz="950" dirty="0"/>
          </a:p>
        </p:txBody>
      </p:sp>
      <p:pic>
        <p:nvPicPr>
          <p:cNvPr id="5" name="Image 0" descr="preencoded.png">    </p:cNvPr>
          <p:cNvPicPr>
            <a:picLocks noChangeAspect="1"/>
          </p:cNvPicPr>
          <p:nvPr/>
        </p:nvPicPr>
        <p:blipFill>
          <a:blip r:embed="rId1"/>
          <a:stretch>
            <a:fillRect/>
          </a:stretch>
        </p:blipFill>
        <p:spPr>
          <a:xfrm>
            <a:off x="487442" y="1631156"/>
            <a:ext cx="13655516" cy="7494627"/>
          </a:xfrm>
          <a:prstGeom prst="rect">
            <a:avLst/>
          </a:prstGeom>
        </p:spPr>
      </p:pic>
      <p:sp>
        <p:nvSpPr>
          <p:cNvPr id="6" name="Shape 3"/>
          <p:cNvSpPr/>
          <p:nvPr/>
        </p:nvSpPr>
        <p:spPr>
          <a:xfrm>
            <a:off x="4393287" y="9156263"/>
            <a:ext cx="121801" cy="121801"/>
          </a:xfrm>
          <a:prstGeom prst="roundRect">
            <a:avLst>
              <a:gd name="adj" fmla="val 15015"/>
            </a:avLst>
          </a:prstGeom>
          <a:solidFill>
            <a:srgbClr val="054842"/>
          </a:solidFill>
          <a:ln/>
        </p:spPr>
      </p:sp>
      <p:sp>
        <p:nvSpPr>
          <p:cNvPr id="7" name="Text 4"/>
          <p:cNvSpPr/>
          <p:nvPr/>
        </p:nvSpPr>
        <p:spPr>
          <a:xfrm>
            <a:off x="4576048" y="9156263"/>
            <a:ext cx="361593" cy="121920"/>
          </a:xfrm>
          <a:prstGeom prst="rect">
            <a:avLst/>
          </a:prstGeom>
          <a:noFill/>
          <a:ln/>
        </p:spPr>
        <p:txBody>
          <a:bodyPr wrap="none" lIns="0" tIns="0" rIns="0" bIns="0" rtlCol="0" anchor="t"/>
          <a:lstStyle/>
          <a:p>
            <a:pPr algn="l" indent="0" marL="0">
              <a:lnSpc>
                <a:spcPts val="950"/>
              </a:lnSpc>
              <a:buNone/>
            </a:pPr>
            <a:r>
              <a:rPr lang="en-US" sz="950" dirty="0">
                <a:solidFill>
                  <a:srgbClr val="CAD6DE"/>
                </a:solidFill>
                <a:latin typeface="Cabin" pitchFamily="34" charset="0"/>
                <a:ea typeface="Cabin" pitchFamily="34" charset="-122"/>
                <a:cs typeface="Cabin" pitchFamily="34" charset="-120"/>
              </a:rPr>
              <a:t>Leisure</a:t>
            </a:r>
            <a:endParaRPr lang="en-US" sz="950" dirty="0"/>
          </a:p>
        </p:txBody>
      </p:sp>
      <p:sp>
        <p:nvSpPr>
          <p:cNvPr id="8" name="Shape 5"/>
          <p:cNvSpPr/>
          <p:nvPr/>
        </p:nvSpPr>
        <p:spPr>
          <a:xfrm>
            <a:off x="7001947" y="9156263"/>
            <a:ext cx="121801" cy="121801"/>
          </a:xfrm>
          <a:prstGeom prst="roundRect">
            <a:avLst>
              <a:gd name="adj" fmla="val 15015"/>
            </a:avLst>
          </a:prstGeom>
          <a:solidFill>
            <a:srgbClr val="0DC7B6"/>
          </a:solidFill>
          <a:ln/>
        </p:spPr>
      </p:sp>
      <p:sp>
        <p:nvSpPr>
          <p:cNvPr id="9" name="Text 6"/>
          <p:cNvSpPr/>
          <p:nvPr/>
        </p:nvSpPr>
        <p:spPr>
          <a:xfrm>
            <a:off x="7184707" y="9156263"/>
            <a:ext cx="443508" cy="121920"/>
          </a:xfrm>
          <a:prstGeom prst="rect">
            <a:avLst/>
          </a:prstGeom>
          <a:noFill/>
          <a:ln/>
        </p:spPr>
        <p:txBody>
          <a:bodyPr wrap="none" lIns="0" tIns="0" rIns="0" bIns="0" rtlCol="0" anchor="t"/>
          <a:lstStyle/>
          <a:p>
            <a:pPr algn="l" indent="0" marL="0">
              <a:lnSpc>
                <a:spcPts val="950"/>
              </a:lnSpc>
              <a:buNone/>
            </a:pPr>
            <a:r>
              <a:rPr lang="en-US" sz="950" dirty="0">
                <a:solidFill>
                  <a:srgbClr val="CAD6DE"/>
                </a:solidFill>
                <a:latin typeface="Cabin" pitchFamily="34" charset="0"/>
                <a:ea typeface="Cabin" pitchFamily="34" charset="-122"/>
                <a:cs typeface="Cabin" pitchFamily="34" charset="-120"/>
              </a:rPr>
              <a:t>Business</a:t>
            </a:r>
            <a:endParaRPr lang="en-US" sz="950" dirty="0"/>
          </a:p>
        </p:txBody>
      </p:sp>
      <p:sp>
        <p:nvSpPr>
          <p:cNvPr id="10" name="Shape 7"/>
          <p:cNvSpPr/>
          <p:nvPr/>
        </p:nvSpPr>
        <p:spPr>
          <a:xfrm>
            <a:off x="9692640" y="9156263"/>
            <a:ext cx="121801" cy="121801"/>
          </a:xfrm>
          <a:prstGeom prst="roundRect">
            <a:avLst>
              <a:gd name="adj" fmla="val 15015"/>
            </a:avLst>
          </a:prstGeom>
          <a:solidFill>
            <a:srgbClr val="67F5E8"/>
          </a:solidFill>
          <a:ln/>
        </p:spPr>
      </p:sp>
      <p:sp>
        <p:nvSpPr>
          <p:cNvPr id="11" name="Text 8"/>
          <p:cNvSpPr/>
          <p:nvPr/>
        </p:nvSpPr>
        <p:spPr>
          <a:xfrm>
            <a:off x="9875401" y="9156263"/>
            <a:ext cx="395764" cy="121920"/>
          </a:xfrm>
          <a:prstGeom prst="rect">
            <a:avLst/>
          </a:prstGeom>
          <a:noFill/>
          <a:ln/>
        </p:spPr>
        <p:txBody>
          <a:bodyPr wrap="none" lIns="0" tIns="0" rIns="0" bIns="0" rtlCol="0" anchor="t"/>
          <a:lstStyle/>
          <a:p>
            <a:pPr algn="l" indent="0" marL="0">
              <a:lnSpc>
                <a:spcPts val="950"/>
              </a:lnSpc>
              <a:buNone/>
            </a:pPr>
            <a:r>
              <a:rPr lang="en-US" sz="950" dirty="0">
                <a:solidFill>
                  <a:srgbClr val="CAD6DE"/>
                </a:solidFill>
                <a:latin typeface="Cabin" pitchFamily="34" charset="0"/>
                <a:ea typeface="Cabin" pitchFamily="34" charset="-122"/>
                <a:cs typeface="Cabin" pitchFamily="34" charset="-120"/>
              </a:rPr>
              <a:t>Medical</a:t>
            </a:r>
            <a:endParaRPr lang="en-US" sz="950" dirty="0"/>
          </a:p>
        </p:txBody>
      </p:sp>
      <p:sp>
        <p:nvSpPr>
          <p:cNvPr id="12" name="Text 9"/>
          <p:cNvSpPr/>
          <p:nvPr/>
        </p:nvSpPr>
        <p:spPr>
          <a:xfrm>
            <a:off x="487442" y="9415224"/>
            <a:ext cx="13655516" cy="390049"/>
          </a:xfrm>
          <a:prstGeom prst="rect">
            <a:avLst/>
          </a:prstGeom>
          <a:noFill/>
          <a:ln/>
        </p:spPr>
        <p:txBody>
          <a:bodyPr wrap="square" lIns="0" tIns="0" rIns="0" bIns="0" rtlCol="0" anchor="t"/>
          <a:lstStyle/>
          <a:p>
            <a:pPr algn="l" indent="0" marL="0">
              <a:lnSpc>
                <a:spcPts val="1500"/>
              </a:lnSpc>
              <a:buNone/>
            </a:pPr>
            <a:r>
              <a:rPr lang="en-US" sz="950" dirty="0">
                <a:solidFill>
                  <a:srgbClr val="CAD6DE"/>
                </a:solidFill>
                <a:latin typeface="Cabin" pitchFamily="34" charset="0"/>
                <a:ea typeface="Cabin" pitchFamily="34" charset="-122"/>
                <a:cs typeface="Cabin" pitchFamily="34" charset="-120"/>
              </a:rPr>
              <a:t>As the chart clearly illustrates, leisure tourism constitutes the overwhelming majority of visits, underscoring its significant role in the overall tourism economy. This dominance suggests that efforts to attract and cater to leisure travelers should remain a top priority. However, the substantial portions of business and medical tourism also highlight opportunities for specialized services and infrastructure development.</a:t>
            </a:r>
            <a:endParaRPr lang="en-US" sz="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3291"/>
          </a:xfrm>
          <a:prstGeom prst="rect">
            <a:avLst/>
          </a:prstGeom>
        </p:spPr>
      </p:pic>
      <p:sp>
        <p:nvSpPr>
          <p:cNvPr id="3" name="Text 0"/>
          <p:cNvSpPr/>
          <p:nvPr/>
        </p:nvSpPr>
        <p:spPr>
          <a:xfrm>
            <a:off x="801410" y="550902"/>
            <a:ext cx="2357199" cy="294680"/>
          </a:xfrm>
          <a:prstGeom prst="rect">
            <a:avLst/>
          </a:prstGeom>
          <a:noFill/>
          <a:ln/>
        </p:spPr>
        <p:txBody>
          <a:bodyPr wrap="none" lIns="0" tIns="0" rIns="0" bIns="0" rtlCol="0" anchor="t"/>
          <a:lstStyle/>
          <a:p>
            <a:pPr algn="l" indent="0" marL="0">
              <a:lnSpc>
                <a:spcPts val="2300"/>
              </a:lnSpc>
              <a:buNone/>
            </a:pPr>
            <a:r>
              <a:rPr lang="en-US" sz="1850" dirty="0">
                <a:solidFill>
                  <a:srgbClr val="FFFFFF"/>
                </a:solidFill>
                <a:latin typeface="Unbounded" pitchFamily="34" charset="0"/>
                <a:ea typeface="Unbounded" pitchFamily="34" charset="-122"/>
                <a:cs typeface="Unbounded" pitchFamily="34" charset="-120"/>
              </a:rPr>
              <a:t>Introduction</a:t>
            </a:r>
            <a:endParaRPr lang="en-US" sz="1850" dirty="0"/>
          </a:p>
        </p:txBody>
      </p:sp>
      <p:sp>
        <p:nvSpPr>
          <p:cNvPr id="4" name="Text 1"/>
          <p:cNvSpPr/>
          <p:nvPr/>
        </p:nvSpPr>
        <p:spPr>
          <a:xfrm>
            <a:off x="801410" y="925711"/>
            <a:ext cx="7541181" cy="1178719"/>
          </a:xfrm>
          <a:prstGeom prst="rect">
            <a:avLst/>
          </a:prstGeom>
          <a:noFill/>
          <a:ln/>
        </p:spPr>
        <p:txBody>
          <a:bodyPr wrap="square" lIns="0" tIns="0" rIns="0" bIns="0" rtlCol="0" anchor="t"/>
          <a:lstStyle/>
          <a:p>
            <a:pPr algn="l" indent="0" marL="0">
              <a:lnSpc>
                <a:spcPts val="4600"/>
              </a:lnSpc>
              <a:buNone/>
            </a:pPr>
            <a:r>
              <a:rPr lang="en-US" sz="3700" dirty="0">
                <a:solidFill>
                  <a:srgbClr val="FFFFFF"/>
                </a:solidFill>
                <a:latin typeface="Unbounded" pitchFamily="34" charset="0"/>
                <a:ea typeface="Unbounded" pitchFamily="34" charset="-122"/>
                <a:cs typeface="Unbounded" pitchFamily="34" charset="-120"/>
              </a:rPr>
              <a:t>Tourism Demand &amp; Forecasting Dashboard</a:t>
            </a:r>
            <a:endParaRPr lang="en-US" sz="3700" dirty="0"/>
          </a:p>
        </p:txBody>
      </p:sp>
      <p:sp>
        <p:nvSpPr>
          <p:cNvPr id="5" name="Text 2"/>
          <p:cNvSpPr/>
          <p:nvPr/>
        </p:nvSpPr>
        <p:spPr>
          <a:xfrm>
            <a:off x="801410" y="2585204"/>
            <a:ext cx="4329113" cy="2243614"/>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This project culminates in a comprehensive data analytics and forecasting dashboard, meticulously crafted to provide actionable insights into tourism trends. Developed by Rohan Singh for the BCA program at Techno India University, this dashboard showcases the power of data in strategic decision-making within the tourism sector.</a:t>
            </a:r>
            <a:endParaRPr lang="en-US" sz="1550" dirty="0"/>
          </a:p>
        </p:txBody>
      </p:sp>
      <p:sp>
        <p:nvSpPr>
          <p:cNvPr id="6" name="Text 3"/>
          <p:cNvSpPr/>
          <p:nvPr/>
        </p:nvSpPr>
        <p:spPr>
          <a:xfrm>
            <a:off x="801410" y="5009078"/>
            <a:ext cx="4329113" cy="1602581"/>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The primary goal is to empower tourism stakeholders with predictive capabilities, enabling them to anticipate future visitor behavior, optimize resource allocation, and formulate effective marketing strategies.</a:t>
            </a:r>
            <a:endParaRPr lang="en-US" sz="1550" dirty="0"/>
          </a:p>
        </p:txBody>
      </p:sp>
      <p:sp>
        <p:nvSpPr>
          <p:cNvPr id="7" name="Shape 4"/>
          <p:cNvSpPr/>
          <p:nvPr/>
        </p:nvSpPr>
        <p:spPr>
          <a:xfrm>
            <a:off x="5627013" y="2630329"/>
            <a:ext cx="2723078" cy="1261705"/>
          </a:xfrm>
          <a:prstGeom prst="roundRect">
            <a:avLst>
              <a:gd name="adj" fmla="val 8697"/>
            </a:avLst>
          </a:prstGeom>
          <a:solidFill>
            <a:srgbClr val="112836"/>
          </a:solidFill>
          <a:ln w="22860">
            <a:solidFill>
              <a:srgbClr val="49606E"/>
            </a:solidFill>
            <a:prstDash val="solid"/>
          </a:ln>
        </p:spPr>
      </p:sp>
      <p:sp>
        <p:nvSpPr>
          <p:cNvPr id="8" name="Shape 5"/>
          <p:cNvSpPr/>
          <p:nvPr/>
        </p:nvSpPr>
        <p:spPr>
          <a:xfrm>
            <a:off x="5604153" y="2630329"/>
            <a:ext cx="91440" cy="1261705"/>
          </a:xfrm>
          <a:prstGeom prst="roundRect">
            <a:avLst>
              <a:gd name="adj" fmla="val 32869"/>
            </a:avLst>
          </a:prstGeom>
          <a:solidFill>
            <a:srgbClr val="0A988B"/>
          </a:solidFill>
          <a:ln/>
        </p:spPr>
      </p:sp>
      <p:sp>
        <p:nvSpPr>
          <p:cNvPr id="9" name="Text 6"/>
          <p:cNvSpPr/>
          <p:nvPr/>
        </p:nvSpPr>
        <p:spPr>
          <a:xfrm>
            <a:off x="5918716" y="2853452"/>
            <a:ext cx="2208252" cy="294680"/>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Name:</a:t>
            </a:r>
            <a:endParaRPr lang="en-US" sz="1850" dirty="0"/>
          </a:p>
        </p:txBody>
      </p:sp>
      <p:sp>
        <p:nvSpPr>
          <p:cNvPr id="10" name="Text 7"/>
          <p:cNvSpPr/>
          <p:nvPr/>
        </p:nvSpPr>
        <p:spPr>
          <a:xfrm>
            <a:off x="5918716" y="3348395"/>
            <a:ext cx="2208252" cy="320516"/>
          </a:xfrm>
          <a:prstGeom prst="rect">
            <a:avLst/>
          </a:prstGeom>
          <a:noFill/>
          <a:ln/>
        </p:spPr>
        <p:txBody>
          <a:bodyPr wrap="non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Rohan Singh</a:t>
            </a:r>
            <a:endParaRPr lang="en-US" sz="1550" dirty="0"/>
          </a:p>
        </p:txBody>
      </p:sp>
      <p:sp>
        <p:nvSpPr>
          <p:cNvPr id="11" name="Shape 8"/>
          <p:cNvSpPr/>
          <p:nvPr/>
        </p:nvSpPr>
        <p:spPr>
          <a:xfrm>
            <a:off x="5627013" y="4092297"/>
            <a:ext cx="2723078" cy="1582222"/>
          </a:xfrm>
          <a:prstGeom prst="roundRect">
            <a:avLst>
              <a:gd name="adj" fmla="val 6935"/>
            </a:avLst>
          </a:prstGeom>
          <a:solidFill>
            <a:srgbClr val="112836"/>
          </a:solidFill>
          <a:ln w="22860">
            <a:solidFill>
              <a:srgbClr val="49606E"/>
            </a:solidFill>
            <a:prstDash val="solid"/>
          </a:ln>
        </p:spPr>
      </p:sp>
      <p:sp>
        <p:nvSpPr>
          <p:cNvPr id="12" name="Shape 9"/>
          <p:cNvSpPr/>
          <p:nvPr/>
        </p:nvSpPr>
        <p:spPr>
          <a:xfrm>
            <a:off x="5604153" y="4092297"/>
            <a:ext cx="91440" cy="1582222"/>
          </a:xfrm>
          <a:prstGeom prst="roundRect">
            <a:avLst>
              <a:gd name="adj" fmla="val 32869"/>
            </a:avLst>
          </a:prstGeom>
          <a:solidFill>
            <a:srgbClr val="0A988B"/>
          </a:solidFill>
          <a:ln/>
        </p:spPr>
      </p:sp>
      <p:sp>
        <p:nvSpPr>
          <p:cNvPr id="13" name="Text 10"/>
          <p:cNvSpPr/>
          <p:nvPr/>
        </p:nvSpPr>
        <p:spPr>
          <a:xfrm>
            <a:off x="5918716" y="4315420"/>
            <a:ext cx="2208252" cy="294680"/>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Course:</a:t>
            </a:r>
            <a:endParaRPr lang="en-US" sz="1850" dirty="0"/>
          </a:p>
        </p:txBody>
      </p:sp>
      <p:sp>
        <p:nvSpPr>
          <p:cNvPr id="14" name="Text 11"/>
          <p:cNvSpPr/>
          <p:nvPr/>
        </p:nvSpPr>
        <p:spPr>
          <a:xfrm>
            <a:off x="5918716" y="4810363"/>
            <a:ext cx="2208252" cy="641033"/>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BCA (Techno India University)</a:t>
            </a:r>
            <a:endParaRPr lang="en-US" sz="1550" dirty="0"/>
          </a:p>
        </p:txBody>
      </p:sp>
      <p:sp>
        <p:nvSpPr>
          <p:cNvPr id="15" name="Shape 12"/>
          <p:cNvSpPr/>
          <p:nvPr/>
        </p:nvSpPr>
        <p:spPr>
          <a:xfrm>
            <a:off x="5627013" y="5874782"/>
            <a:ext cx="2723078" cy="1582222"/>
          </a:xfrm>
          <a:prstGeom prst="roundRect">
            <a:avLst>
              <a:gd name="adj" fmla="val 6935"/>
            </a:avLst>
          </a:prstGeom>
          <a:solidFill>
            <a:srgbClr val="112836"/>
          </a:solidFill>
          <a:ln w="22860">
            <a:solidFill>
              <a:srgbClr val="49606E"/>
            </a:solidFill>
            <a:prstDash val="solid"/>
          </a:ln>
        </p:spPr>
      </p:sp>
      <p:sp>
        <p:nvSpPr>
          <p:cNvPr id="16" name="Shape 13"/>
          <p:cNvSpPr/>
          <p:nvPr/>
        </p:nvSpPr>
        <p:spPr>
          <a:xfrm>
            <a:off x="5604153" y="5874782"/>
            <a:ext cx="91440" cy="1582222"/>
          </a:xfrm>
          <a:prstGeom prst="roundRect">
            <a:avLst>
              <a:gd name="adj" fmla="val 32869"/>
            </a:avLst>
          </a:prstGeom>
          <a:solidFill>
            <a:srgbClr val="0A988B"/>
          </a:solidFill>
          <a:ln/>
        </p:spPr>
      </p:sp>
      <p:sp>
        <p:nvSpPr>
          <p:cNvPr id="17" name="Text 14"/>
          <p:cNvSpPr/>
          <p:nvPr/>
        </p:nvSpPr>
        <p:spPr>
          <a:xfrm>
            <a:off x="5918716" y="6097905"/>
            <a:ext cx="2208252" cy="294680"/>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Project Type:</a:t>
            </a:r>
            <a:endParaRPr lang="en-US" sz="1850" dirty="0"/>
          </a:p>
        </p:txBody>
      </p:sp>
      <p:sp>
        <p:nvSpPr>
          <p:cNvPr id="18" name="Text 15"/>
          <p:cNvSpPr/>
          <p:nvPr/>
        </p:nvSpPr>
        <p:spPr>
          <a:xfrm>
            <a:off x="5918716" y="6592848"/>
            <a:ext cx="2208252" cy="641033"/>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Data Analytics &amp; Forecasting</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10922" y="488752"/>
            <a:ext cx="3797022" cy="261342"/>
          </a:xfrm>
          <a:prstGeom prst="rect">
            <a:avLst/>
          </a:prstGeom>
          <a:noFill/>
          <a:ln/>
        </p:spPr>
        <p:txBody>
          <a:bodyPr wrap="none" lIns="0" tIns="0" rIns="0" bIns="0" rtlCol="0" anchor="t"/>
          <a:lstStyle/>
          <a:p>
            <a:pPr algn="l" indent="0" marL="0">
              <a:lnSpc>
                <a:spcPts val="2050"/>
              </a:lnSpc>
              <a:buNone/>
            </a:pPr>
            <a:r>
              <a:rPr lang="en-US" sz="1600" dirty="0">
                <a:solidFill>
                  <a:srgbClr val="FFFFFF"/>
                </a:solidFill>
                <a:latin typeface="Unbounded" pitchFamily="34" charset="0"/>
                <a:ea typeface="Unbounded" pitchFamily="34" charset="-122"/>
                <a:cs typeface="Unbounded" pitchFamily="34" charset="-120"/>
              </a:rPr>
              <a:t>Understanding the Landscape</a:t>
            </a:r>
            <a:endParaRPr lang="en-US" sz="1600" dirty="0"/>
          </a:p>
        </p:txBody>
      </p:sp>
      <p:sp>
        <p:nvSpPr>
          <p:cNvPr id="3" name="Text 1"/>
          <p:cNvSpPr/>
          <p:nvPr/>
        </p:nvSpPr>
        <p:spPr>
          <a:xfrm>
            <a:off x="710922" y="821174"/>
            <a:ext cx="9816822" cy="522684"/>
          </a:xfrm>
          <a:prstGeom prst="rect">
            <a:avLst/>
          </a:prstGeom>
          <a:noFill/>
          <a:ln/>
        </p:spPr>
        <p:txBody>
          <a:bodyPr wrap="none" lIns="0" tIns="0" rIns="0" bIns="0" rtlCol="0" anchor="t"/>
          <a:lstStyle/>
          <a:p>
            <a:pPr algn="l" indent="0" marL="0">
              <a:lnSpc>
                <a:spcPts val="4100"/>
              </a:lnSpc>
              <a:buNone/>
            </a:pPr>
            <a:r>
              <a:rPr lang="en-US" sz="3250" dirty="0">
                <a:solidFill>
                  <a:srgbClr val="FFFFFF"/>
                </a:solidFill>
                <a:latin typeface="Unbounded" pitchFamily="34" charset="0"/>
                <a:ea typeface="Unbounded" pitchFamily="34" charset="-122"/>
                <a:cs typeface="Unbounded" pitchFamily="34" charset="-120"/>
              </a:rPr>
              <a:t>The Importance of Tourism Forecasting</a:t>
            </a:r>
            <a:endParaRPr lang="en-US" sz="3250" dirty="0"/>
          </a:p>
        </p:txBody>
      </p:sp>
      <p:pic>
        <p:nvPicPr>
          <p:cNvPr id="4" name="Image 0" descr="preencoded.png">    </p:cNvPr>
          <p:cNvPicPr>
            <a:picLocks noChangeAspect="1"/>
          </p:cNvPicPr>
          <p:nvPr/>
        </p:nvPicPr>
        <p:blipFill>
          <a:blip r:embed="rId1"/>
          <a:stretch>
            <a:fillRect/>
          </a:stretch>
        </p:blipFill>
        <p:spPr>
          <a:xfrm>
            <a:off x="710922" y="1810345"/>
            <a:ext cx="6387465" cy="6387465"/>
          </a:xfrm>
          <a:prstGeom prst="rect">
            <a:avLst/>
          </a:prstGeom>
        </p:spPr>
      </p:pic>
      <p:sp>
        <p:nvSpPr>
          <p:cNvPr id="5" name="Text 2"/>
          <p:cNvSpPr/>
          <p:nvPr/>
        </p:nvSpPr>
        <p:spPr>
          <a:xfrm>
            <a:off x="7539633" y="1770340"/>
            <a:ext cx="6387465" cy="1137285"/>
          </a:xfrm>
          <a:prstGeom prst="rect">
            <a:avLst/>
          </a:prstGeom>
          <a:noFill/>
          <a:ln/>
        </p:spPr>
        <p:txBody>
          <a:bodyPr wrap="square" lIns="0" tIns="0" rIns="0" bIns="0" rtlCol="0" anchor="t"/>
          <a:lstStyle/>
          <a:p>
            <a:pPr algn="l" indent="0" marL="0">
              <a:lnSpc>
                <a:spcPts val="2200"/>
              </a:lnSpc>
              <a:buNone/>
            </a:pPr>
            <a:r>
              <a:rPr lang="en-US" sz="1350" dirty="0">
                <a:solidFill>
                  <a:srgbClr val="CAD6DE"/>
                </a:solidFill>
                <a:latin typeface="Cabin" pitchFamily="34" charset="0"/>
                <a:ea typeface="Cabin" pitchFamily="34" charset="-122"/>
                <a:cs typeface="Cabin" pitchFamily="34" charset="-120"/>
              </a:rPr>
              <a:t>Tourism forecasting is a critical discipline that involves predicting future visitor arrivals, spending behavior, and seasonal fluctuations. By leveraging historical data and advanced analytical models, it provides essential insights for strategic planning across the industry.</a:t>
            </a:r>
            <a:endParaRPr lang="en-US" sz="1350" dirty="0"/>
          </a:p>
        </p:txBody>
      </p:sp>
      <p:sp>
        <p:nvSpPr>
          <p:cNvPr id="6" name="Text 3"/>
          <p:cNvSpPr/>
          <p:nvPr/>
        </p:nvSpPr>
        <p:spPr>
          <a:xfrm>
            <a:off x="7539633" y="3067526"/>
            <a:ext cx="6387465" cy="1137285"/>
          </a:xfrm>
          <a:prstGeom prst="rect">
            <a:avLst/>
          </a:prstGeom>
          <a:noFill/>
          <a:ln/>
        </p:spPr>
        <p:txBody>
          <a:bodyPr wrap="square" lIns="0" tIns="0" rIns="0" bIns="0" rtlCol="0" anchor="t"/>
          <a:lstStyle/>
          <a:p>
            <a:pPr algn="l" indent="0" marL="0">
              <a:lnSpc>
                <a:spcPts val="2200"/>
              </a:lnSpc>
              <a:buNone/>
            </a:pPr>
            <a:r>
              <a:rPr lang="en-US" sz="1350" dirty="0">
                <a:solidFill>
                  <a:srgbClr val="CAD6DE"/>
                </a:solidFill>
                <a:latin typeface="Cabin" pitchFamily="34" charset="0"/>
                <a:ea typeface="Cabin" pitchFamily="34" charset="-122"/>
                <a:cs typeface="Cabin" pitchFamily="34" charset="-120"/>
              </a:rPr>
              <a:t>These predictions enable tourism boards, hotels, airports, and government agencies to make more informed, data-driven decisions. This includes optimizing staffing levels, managing inventory, planning infrastructure development, and designing targeted promotional campaigns.</a:t>
            </a:r>
            <a:endParaRPr lang="en-US" sz="1350" dirty="0"/>
          </a:p>
        </p:txBody>
      </p:sp>
      <p:sp>
        <p:nvSpPr>
          <p:cNvPr id="7" name="Text 4"/>
          <p:cNvSpPr/>
          <p:nvPr/>
        </p:nvSpPr>
        <p:spPr>
          <a:xfrm>
            <a:off x="7539633" y="4364712"/>
            <a:ext cx="6387465" cy="1137285"/>
          </a:xfrm>
          <a:prstGeom prst="rect">
            <a:avLst/>
          </a:prstGeom>
          <a:noFill/>
          <a:ln/>
        </p:spPr>
        <p:txBody>
          <a:bodyPr wrap="square" lIns="0" tIns="0" rIns="0" bIns="0" rtlCol="0" anchor="t"/>
          <a:lstStyle/>
          <a:p>
            <a:pPr algn="l" indent="0" marL="0">
              <a:lnSpc>
                <a:spcPts val="2200"/>
              </a:lnSpc>
              <a:buNone/>
            </a:pPr>
            <a:r>
              <a:rPr lang="en-US" sz="1350" dirty="0">
                <a:solidFill>
                  <a:srgbClr val="CAD6DE"/>
                </a:solidFill>
                <a:latin typeface="Cabin" pitchFamily="34" charset="0"/>
                <a:ea typeface="Cabin" pitchFamily="34" charset="-122"/>
                <a:cs typeface="Cabin" pitchFamily="34" charset="-120"/>
              </a:rPr>
              <a:t>This project specifically utilizes a detailed dataset of international arrivals to forecast future trends, identify emerging growth markets, and rigorously measure the accuracy of our predictive models. This holistic approach ensures that the insights generated are both comprehensive and reliable.</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3411" y="428625"/>
            <a:ext cx="1833682" cy="229195"/>
          </a:xfrm>
          <a:prstGeom prst="rect">
            <a:avLst/>
          </a:prstGeom>
          <a:noFill/>
          <a:ln/>
        </p:spPr>
        <p:txBody>
          <a:bodyPr wrap="none" lIns="0" tIns="0" rIns="0" bIns="0" rtlCol="0" anchor="t"/>
          <a:lstStyle/>
          <a:p>
            <a:pPr algn="l" indent="0" marL="0">
              <a:lnSpc>
                <a:spcPts val="1800"/>
              </a:lnSpc>
              <a:buNone/>
            </a:pPr>
            <a:r>
              <a:rPr lang="en-US" sz="1400" dirty="0">
                <a:solidFill>
                  <a:srgbClr val="FFFFFF"/>
                </a:solidFill>
                <a:latin typeface="Unbounded" pitchFamily="34" charset="0"/>
                <a:ea typeface="Unbounded" pitchFamily="34" charset="-122"/>
                <a:cs typeface="Unbounded" pitchFamily="34" charset="-120"/>
              </a:rPr>
              <a:t>Project Goals</a:t>
            </a:r>
            <a:endParaRPr lang="en-US" sz="1400" dirty="0"/>
          </a:p>
        </p:txBody>
      </p:sp>
      <p:sp>
        <p:nvSpPr>
          <p:cNvPr id="3" name="Text 1"/>
          <p:cNvSpPr/>
          <p:nvPr/>
        </p:nvSpPr>
        <p:spPr>
          <a:xfrm>
            <a:off x="623411" y="720090"/>
            <a:ext cx="6870382" cy="458391"/>
          </a:xfrm>
          <a:prstGeom prst="rect">
            <a:avLst/>
          </a:prstGeom>
          <a:noFill/>
          <a:ln/>
        </p:spPr>
        <p:txBody>
          <a:bodyPr wrap="none" lIns="0" tIns="0" rIns="0" bIns="0" rtlCol="0" anchor="t"/>
          <a:lstStyle/>
          <a:p>
            <a:pPr algn="l" indent="0" marL="0">
              <a:lnSpc>
                <a:spcPts val="3600"/>
              </a:lnSpc>
              <a:buNone/>
            </a:pPr>
            <a:r>
              <a:rPr lang="en-US" sz="2850" dirty="0">
                <a:solidFill>
                  <a:srgbClr val="FFFFFF"/>
                </a:solidFill>
                <a:latin typeface="Unbounded" pitchFamily="34" charset="0"/>
                <a:ea typeface="Unbounded" pitchFamily="34" charset="-122"/>
                <a:cs typeface="Unbounded" pitchFamily="34" charset="-120"/>
              </a:rPr>
              <a:t>Defining Our Analytical Journey</a:t>
            </a:r>
            <a:endParaRPr lang="en-US" sz="2850" dirty="0"/>
          </a:p>
        </p:txBody>
      </p:sp>
      <p:sp>
        <p:nvSpPr>
          <p:cNvPr id="4" name="Shape 2"/>
          <p:cNvSpPr/>
          <p:nvPr/>
        </p:nvSpPr>
        <p:spPr>
          <a:xfrm>
            <a:off x="623411" y="1412200"/>
            <a:ext cx="623411" cy="935117"/>
          </a:xfrm>
          <a:prstGeom prst="roundRect">
            <a:avLst>
              <a:gd name="adj" fmla="val 360027"/>
            </a:avLst>
          </a:prstGeom>
          <a:solidFill>
            <a:srgbClr val="304755"/>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18198" y="1762839"/>
            <a:ext cx="233720" cy="233720"/>
          </a:xfrm>
          <a:prstGeom prst="rect">
            <a:avLst/>
          </a:prstGeom>
        </p:spPr>
      </p:pic>
      <p:sp>
        <p:nvSpPr>
          <p:cNvPr id="6" name="Text 3"/>
          <p:cNvSpPr/>
          <p:nvPr/>
        </p:nvSpPr>
        <p:spPr>
          <a:xfrm>
            <a:off x="1402675" y="1568053"/>
            <a:ext cx="2636639" cy="229195"/>
          </a:xfrm>
          <a:prstGeom prst="rect">
            <a:avLst/>
          </a:prstGeom>
          <a:noFill/>
          <a:ln/>
        </p:spPr>
        <p:txBody>
          <a:bodyPr wrap="none" lIns="0" tIns="0" rIns="0" bIns="0" rtlCol="0" anchor="t"/>
          <a:lstStyle/>
          <a:p>
            <a:pPr algn="l" indent="0" marL="0">
              <a:lnSpc>
                <a:spcPts val="1800"/>
              </a:lnSpc>
              <a:buNone/>
            </a:pPr>
            <a:r>
              <a:rPr lang="en-US" sz="1400" dirty="0">
                <a:solidFill>
                  <a:srgbClr val="CAD6DE"/>
                </a:solidFill>
                <a:latin typeface="Unbounded" pitchFamily="34" charset="0"/>
                <a:ea typeface="Unbounded" pitchFamily="34" charset="-122"/>
                <a:cs typeface="Unbounded" pitchFamily="34" charset="-120"/>
              </a:rPr>
              <a:t>Forecast Visitor Arrivals</a:t>
            </a:r>
            <a:endParaRPr lang="en-US" sz="1400" dirty="0"/>
          </a:p>
        </p:txBody>
      </p:sp>
      <p:sp>
        <p:nvSpPr>
          <p:cNvPr id="7" name="Text 4"/>
          <p:cNvSpPr/>
          <p:nvPr/>
        </p:nvSpPr>
        <p:spPr>
          <a:xfrm>
            <a:off x="1402675" y="1890713"/>
            <a:ext cx="12604313" cy="249317"/>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Predict the number of visitors expected over the next six-month period to assist in resource allocation and operational planning.</a:t>
            </a:r>
            <a:endParaRPr lang="en-US" sz="1200" dirty="0"/>
          </a:p>
        </p:txBody>
      </p:sp>
      <p:sp>
        <p:nvSpPr>
          <p:cNvPr id="8" name="Shape 5"/>
          <p:cNvSpPr/>
          <p:nvPr/>
        </p:nvSpPr>
        <p:spPr>
          <a:xfrm>
            <a:off x="623411" y="2503170"/>
            <a:ext cx="623411" cy="935117"/>
          </a:xfrm>
          <a:prstGeom prst="roundRect">
            <a:avLst>
              <a:gd name="adj" fmla="val 360027"/>
            </a:avLst>
          </a:prstGeom>
          <a:solidFill>
            <a:srgbClr val="304755"/>
          </a:solidFill>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8198" y="2853809"/>
            <a:ext cx="233720" cy="233720"/>
          </a:xfrm>
          <a:prstGeom prst="rect">
            <a:avLst/>
          </a:prstGeom>
        </p:spPr>
      </p:pic>
      <p:sp>
        <p:nvSpPr>
          <p:cNvPr id="10" name="Text 6"/>
          <p:cNvSpPr/>
          <p:nvPr/>
        </p:nvSpPr>
        <p:spPr>
          <a:xfrm>
            <a:off x="1402675" y="2659023"/>
            <a:ext cx="2870835" cy="229195"/>
          </a:xfrm>
          <a:prstGeom prst="rect">
            <a:avLst/>
          </a:prstGeom>
          <a:noFill/>
          <a:ln/>
        </p:spPr>
        <p:txBody>
          <a:bodyPr wrap="none" lIns="0" tIns="0" rIns="0" bIns="0" rtlCol="0" anchor="t"/>
          <a:lstStyle/>
          <a:p>
            <a:pPr algn="l" indent="0" marL="0">
              <a:lnSpc>
                <a:spcPts val="1800"/>
              </a:lnSpc>
              <a:buNone/>
            </a:pPr>
            <a:r>
              <a:rPr lang="en-US" sz="1400" dirty="0">
                <a:solidFill>
                  <a:srgbClr val="CAD6DE"/>
                </a:solidFill>
                <a:latin typeface="Unbounded" pitchFamily="34" charset="0"/>
                <a:ea typeface="Unbounded" pitchFamily="34" charset="-122"/>
                <a:cs typeface="Unbounded" pitchFamily="34" charset="-120"/>
              </a:rPr>
              <a:t>Forecast Tourist Spending</a:t>
            </a:r>
            <a:endParaRPr lang="en-US" sz="1400" dirty="0"/>
          </a:p>
        </p:txBody>
      </p:sp>
      <p:sp>
        <p:nvSpPr>
          <p:cNvPr id="11" name="Text 7"/>
          <p:cNvSpPr/>
          <p:nvPr/>
        </p:nvSpPr>
        <p:spPr>
          <a:xfrm>
            <a:off x="1402675" y="2981682"/>
            <a:ext cx="12604313" cy="249317"/>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Estimate the average expenditure per visitor to inform revenue projections and economic impact assessments.</a:t>
            </a:r>
            <a:endParaRPr lang="en-US" sz="1200" dirty="0"/>
          </a:p>
        </p:txBody>
      </p:sp>
      <p:sp>
        <p:nvSpPr>
          <p:cNvPr id="12" name="Shape 8"/>
          <p:cNvSpPr/>
          <p:nvPr/>
        </p:nvSpPr>
        <p:spPr>
          <a:xfrm>
            <a:off x="623411" y="3594140"/>
            <a:ext cx="623411" cy="935117"/>
          </a:xfrm>
          <a:prstGeom prst="roundRect">
            <a:avLst>
              <a:gd name="adj" fmla="val 360027"/>
            </a:avLst>
          </a:prstGeom>
          <a:solidFill>
            <a:srgbClr val="304755"/>
          </a:solidFill>
          <a:ln/>
        </p:spPr>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8198" y="3944779"/>
            <a:ext cx="233720" cy="233720"/>
          </a:xfrm>
          <a:prstGeom prst="rect">
            <a:avLst/>
          </a:prstGeom>
        </p:spPr>
      </p:pic>
      <p:sp>
        <p:nvSpPr>
          <p:cNvPr id="14" name="Text 9"/>
          <p:cNvSpPr/>
          <p:nvPr/>
        </p:nvSpPr>
        <p:spPr>
          <a:xfrm>
            <a:off x="1402675" y="3749993"/>
            <a:ext cx="2698433" cy="229195"/>
          </a:xfrm>
          <a:prstGeom prst="rect">
            <a:avLst/>
          </a:prstGeom>
          <a:noFill/>
          <a:ln/>
        </p:spPr>
        <p:txBody>
          <a:bodyPr wrap="none" lIns="0" tIns="0" rIns="0" bIns="0" rtlCol="0" anchor="t"/>
          <a:lstStyle/>
          <a:p>
            <a:pPr algn="l" indent="0" marL="0">
              <a:lnSpc>
                <a:spcPts val="1800"/>
              </a:lnSpc>
              <a:buNone/>
            </a:pPr>
            <a:r>
              <a:rPr lang="en-US" sz="1400" dirty="0">
                <a:solidFill>
                  <a:srgbClr val="CAD6DE"/>
                </a:solidFill>
                <a:latin typeface="Unbounded" pitchFamily="34" charset="0"/>
                <a:ea typeface="Unbounded" pitchFamily="34" charset="-122"/>
                <a:cs typeface="Unbounded" pitchFamily="34" charset="-120"/>
              </a:rPr>
              <a:t>Identify Growth Markets</a:t>
            </a:r>
            <a:endParaRPr lang="en-US" sz="1400" dirty="0"/>
          </a:p>
        </p:txBody>
      </p:sp>
      <p:sp>
        <p:nvSpPr>
          <p:cNvPr id="15" name="Text 10"/>
          <p:cNvSpPr/>
          <p:nvPr/>
        </p:nvSpPr>
        <p:spPr>
          <a:xfrm>
            <a:off x="1402675" y="4072652"/>
            <a:ext cx="12604313" cy="249317"/>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Pinpoint countries demonstrating significant growth in visitor numbers and spending, highlighting opportunities for targeted engagement.</a:t>
            </a:r>
            <a:endParaRPr lang="en-US" sz="1200" dirty="0"/>
          </a:p>
        </p:txBody>
      </p:sp>
      <p:sp>
        <p:nvSpPr>
          <p:cNvPr id="16" name="Shape 11"/>
          <p:cNvSpPr/>
          <p:nvPr/>
        </p:nvSpPr>
        <p:spPr>
          <a:xfrm>
            <a:off x="623411" y="4685109"/>
            <a:ext cx="623411" cy="935117"/>
          </a:xfrm>
          <a:prstGeom prst="roundRect">
            <a:avLst>
              <a:gd name="adj" fmla="val 360027"/>
            </a:avLst>
          </a:prstGeom>
          <a:solidFill>
            <a:srgbClr val="304755"/>
          </a:solidFill>
          <a:ln/>
        </p:spPr>
      </p:sp>
      <p:pic>
        <p:nvPicPr>
          <p:cNvPr id="17"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198" y="5035748"/>
            <a:ext cx="233720" cy="233720"/>
          </a:xfrm>
          <a:prstGeom prst="rect">
            <a:avLst/>
          </a:prstGeom>
        </p:spPr>
      </p:pic>
      <p:sp>
        <p:nvSpPr>
          <p:cNvPr id="18" name="Text 12"/>
          <p:cNvSpPr/>
          <p:nvPr/>
        </p:nvSpPr>
        <p:spPr>
          <a:xfrm>
            <a:off x="1402675" y="4840962"/>
            <a:ext cx="2217182" cy="229195"/>
          </a:xfrm>
          <a:prstGeom prst="rect">
            <a:avLst/>
          </a:prstGeom>
          <a:noFill/>
          <a:ln/>
        </p:spPr>
        <p:txBody>
          <a:bodyPr wrap="none" lIns="0" tIns="0" rIns="0" bIns="0" rtlCol="0" anchor="t"/>
          <a:lstStyle/>
          <a:p>
            <a:pPr algn="l" indent="0" marL="0">
              <a:lnSpc>
                <a:spcPts val="1800"/>
              </a:lnSpc>
              <a:buNone/>
            </a:pPr>
            <a:r>
              <a:rPr lang="en-US" sz="1400" dirty="0">
                <a:solidFill>
                  <a:srgbClr val="CAD6DE"/>
                </a:solidFill>
                <a:latin typeface="Unbounded" pitchFamily="34" charset="0"/>
                <a:ea typeface="Unbounded" pitchFamily="34" charset="-122"/>
                <a:cs typeface="Unbounded" pitchFamily="34" charset="-120"/>
              </a:rPr>
              <a:t>Analyze Seasonality</a:t>
            </a:r>
            <a:endParaRPr lang="en-US" sz="1400" dirty="0"/>
          </a:p>
        </p:txBody>
      </p:sp>
      <p:sp>
        <p:nvSpPr>
          <p:cNvPr id="19" name="Text 13"/>
          <p:cNvSpPr/>
          <p:nvPr/>
        </p:nvSpPr>
        <p:spPr>
          <a:xfrm>
            <a:off x="1402675" y="5163622"/>
            <a:ext cx="12604313" cy="249317"/>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Examine how tourism patterns fluctuate throughout the year to optimize marketing efforts and operational adjustments.</a:t>
            </a:r>
            <a:endParaRPr lang="en-US" sz="1200" dirty="0"/>
          </a:p>
        </p:txBody>
      </p:sp>
      <p:sp>
        <p:nvSpPr>
          <p:cNvPr id="20" name="Shape 14"/>
          <p:cNvSpPr/>
          <p:nvPr/>
        </p:nvSpPr>
        <p:spPr>
          <a:xfrm>
            <a:off x="623411" y="5776079"/>
            <a:ext cx="623411" cy="935117"/>
          </a:xfrm>
          <a:prstGeom prst="roundRect">
            <a:avLst>
              <a:gd name="adj" fmla="val 360027"/>
            </a:avLst>
          </a:prstGeom>
          <a:solidFill>
            <a:srgbClr val="304755"/>
          </a:solidFill>
          <a:ln/>
        </p:spPr>
      </p:sp>
      <p:pic>
        <p:nvPicPr>
          <p:cNvPr id="21"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8198" y="6126718"/>
            <a:ext cx="233720" cy="233720"/>
          </a:xfrm>
          <a:prstGeom prst="rect">
            <a:avLst/>
          </a:prstGeom>
        </p:spPr>
      </p:pic>
      <p:sp>
        <p:nvSpPr>
          <p:cNvPr id="22" name="Text 15"/>
          <p:cNvSpPr/>
          <p:nvPr/>
        </p:nvSpPr>
        <p:spPr>
          <a:xfrm>
            <a:off x="1402675" y="5931932"/>
            <a:ext cx="3104674" cy="229195"/>
          </a:xfrm>
          <a:prstGeom prst="rect">
            <a:avLst/>
          </a:prstGeom>
          <a:noFill/>
          <a:ln/>
        </p:spPr>
        <p:txBody>
          <a:bodyPr wrap="none" lIns="0" tIns="0" rIns="0" bIns="0" rtlCol="0" anchor="t"/>
          <a:lstStyle/>
          <a:p>
            <a:pPr algn="l" indent="0" marL="0">
              <a:lnSpc>
                <a:spcPts val="1800"/>
              </a:lnSpc>
              <a:buNone/>
            </a:pPr>
            <a:r>
              <a:rPr lang="en-US" sz="1400" dirty="0">
                <a:solidFill>
                  <a:srgbClr val="CAD6DE"/>
                </a:solidFill>
                <a:latin typeface="Unbounded" pitchFamily="34" charset="0"/>
                <a:ea typeface="Unbounded" pitchFamily="34" charset="-122"/>
                <a:cs typeface="Unbounded" pitchFamily="34" charset="-120"/>
              </a:rPr>
              <a:t>Measure Forecast Accuracy</a:t>
            </a:r>
            <a:endParaRPr lang="en-US" sz="1400" dirty="0"/>
          </a:p>
        </p:txBody>
      </p:sp>
      <p:sp>
        <p:nvSpPr>
          <p:cNvPr id="23" name="Text 16"/>
          <p:cNvSpPr/>
          <p:nvPr/>
        </p:nvSpPr>
        <p:spPr>
          <a:xfrm>
            <a:off x="1402675" y="6254591"/>
            <a:ext cx="12604313" cy="249317"/>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Assess the reliability of our predictive models to ensure continuous improvement and trustworthiness of insights.</a:t>
            </a:r>
            <a:endParaRPr lang="en-US" sz="1200" dirty="0"/>
          </a:p>
        </p:txBody>
      </p:sp>
      <p:sp>
        <p:nvSpPr>
          <p:cNvPr id="24" name="Shape 17"/>
          <p:cNvSpPr/>
          <p:nvPr/>
        </p:nvSpPr>
        <p:spPr>
          <a:xfrm>
            <a:off x="623411" y="6867049"/>
            <a:ext cx="623411" cy="935117"/>
          </a:xfrm>
          <a:prstGeom prst="roundRect">
            <a:avLst>
              <a:gd name="adj" fmla="val 360027"/>
            </a:avLst>
          </a:prstGeom>
          <a:solidFill>
            <a:srgbClr val="304755"/>
          </a:solidFill>
          <a:ln/>
        </p:spPr>
      </p:sp>
      <p:pic>
        <p:nvPicPr>
          <p:cNvPr id="25"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8198" y="7217688"/>
            <a:ext cx="233720" cy="233720"/>
          </a:xfrm>
          <a:prstGeom prst="rect">
            <a:avLst/>
          </a:prstGeom>
        </p:spPr>
      </p:pic>
      <p:sp>
        <p:nvSpPr>
          <p:cNvPr id="26" name="Text 18"/>
          <p:cNvSpPr/>
          <p:nvPr/>
        </p:nvSpPr>
        <p:spPr>
          <a:xfrm>
            <a:off x="1402675" y="7022902"/>
            <a:ext cx="4374475" cy="229195"/>
          </a:xfrm>
          <a:prstGeom prst="rect">
            <a:avLst/>
          </a:prstGeom>
          <a:noFill/>
          <a:ln/>
        </p:spPr>
        <p:txBody>
          <a:bodyPr wrap="none" lIns="0" tIns="0" rIns="0" bIns="0" rtlCol="0" anchor="t"/>
          <a:lstStyle/>
          <a:p>
            <a:pPr algn="l" indent="0" marL="0">
              <a:lnSpc>
                <a:spcPts val="1800"/>
              </a:lnSpc>
              <a:buNone/>
            </a:pPr>
            <a:r>
              <a:rPr lang="en-US" sz="1400" dirty="0">
                <a:solidFill>
                  <a:srgbClr val="CAD6DE"/>
                </a:solidFill>
                <a:latin typeface="Unbounded" pitchFamily="34" charset="0"/>
                <a:ea typeface="Unbounded" pitchFamily="34" charset="-122"/>
                <a:cs typeface="Unbounded" pitchFamily="34" charset="-120"/>
              </a:rPr>
              <a:t>Explore Arrivals &amp; Spending Relationship</a:t>
            </a:r>
            <a:endParaRPr lang="en-US" sz="1400" dirty="0"/>
          </a:p>
        </p:txBody>
      </p:sp>
      <p:sp>
        <p:nvSpPr>
          <p:cNvPr id="27" name="Text 19"/>
          <p:cNvSpPr/>
          <p:nvPr/>
        </p:nvSpPr>
        <p:spPr>
          <a:xfrm>
            <a:off x="1402675" y="7345561"/>
            <a:ext cx="12604313" cy="249317"/>
          </a:xfrm>
          <a:prstGeom prst="rect">
            <a:avLst/>
          </a:prstGeom>
          <a:noFill/>
          <a:ln/>
        </p:spPr>
        <p:txBody>
          <a:bodyPr wrap="none" lIns="0" tIns="0" rIns="0" bIns="0" rtlCol="0" anchor="t"/>
          <a:lstStyle/>
          <a:p>
            <a:pPr algn="l" indent="0" marL="0">
              <a:lnSpc>
                <a:spcPts val="1950"/>
              </a:lnSpc>
              <a:buNone/>
            </a:pPr>
            <a:r>
              <a:rPr lang="en-US" sz="1200" dirty="0">
                <a:solidFill>
                  <a:srgbClr val="CAD6DE"/>
                </a:solidFill>
                <a:latin typeface="Cabin" pitchFamily="34" charset="0"/>
                <a:ea typeface="Cabin" pitchFamily="34" charset="-122"/>
                <a:cs typeface="Cabin" pitchFamily="34" charset="-120"/>
              </a:rPr>
              <a:t>Investigate the correlation between visitor volume and expenditure to understand underlying drivers of tourism revenue.</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2583" y="455533"/>
            <a:ext cx="1975961" cy="243602"/>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Unbounded" pitchFamily="34" charset="0"/>
                <a:ea typeface="Unbounded" pitchFamily="34" charset="-122"/>
                <a:cs typeface="Unbounded" pitchFamily="34" charset="-120"/>
              </a:rPr>
              <a:t>Data Foundation</a:t>
            </a:r>
            <a:endParaRPr lang="en-US" sz="1500" dirty="0"/>
          </a:p>
        </p:txBody>
      </p:sp>
      <p:sp>
        <p:nvSpPr>
          <p:cNvPr id="3" name="Text 1"/>
          <p:cNvSpPr/>
          <p:nvPr/>
        </p:nvSpPr>
        <p:spPr>
          <a:xfrm>
            <a:off x="662583" y="765334"/>
            <a:ext cx="9942195" cy="487204"/>
          </a:xfrm>
          <a:prstGeom prst="rect">
            <a:avLst/>
          </a:prstGeom>
          <a:noFill/>
          <a:ln/>
        </p:spPr>
        <p:txBody>
          <a:bodyPr wrap="none" lIns="0" tIns="0" rIns="0" bIns="0" rtlCol="0" anchor="t"/>
          <a:lstStyle/>
          <a:p>
            <a:pPr algn="l" indent="0" marL="0">
              <a:lnSpc>
                <a:spcPts val="3800"/>
              </a:lnSpc>
              <a:buNone/>
            </a:pPr>
            <a:r>
              <a:rPr lang="en-US" sz="3050" dirty="0">
                <a:solidFill>
                  <a:srgbClr val="FFFFFF"/>
                </a:solidFill>
                <a:latin typeface="Unbounded" pitchFamily="34" charset="0"/>
                <a:ea typeface="Unbounded" pitchFamily="34" charset="-122"/>
                <a:cs typeface="Unbounded" pitchFamily="34" charset="-120"/>
              </a:rPr>
              <a:t>The Dataset: A Glimpse into Global Tourism</a:t>
            </a:r>
            <a:endParaRPr lang="en-US" sz="3050" dirty="0"/>
          </a:p>
        </p:txBody>
      </p:sp>
      <p:sp>
        <p:nvSpPr>
          <p:cNvPr id="4" name="Text 2"/>
          <p:cNvSpPr/>
          <p:nvPr/>
        </p:nvSpPr>
        <p:spPr>
          <a:xfrm>
            <a:off x="662583" y="1649968"/>
            <a:ext cx="6450568" cy="794742"/>
          </a:xfrm>
          <a:prstGeom prst="rect">
            <a:avLst/>
          </a:prstGeom>
          <a:noFill/>
          <a:ln/>
        </p:spPr>
        <p:txBody>
          <a:bodyPr wrap="square" lIns="0" tIns="0" rIns="0" bIns="0" rtlCol="0" anchor="t"/>
          <a:lstStyle/>
          <a:p>
            <a:pPr algn="l" indent="0" marL="0">
              <a:lnSpc>
                <a:spcPts val="2050"/>
              </a:lnSpc>
              <a:buNone/>
            </a:pPr>
            <a:r>
              <a:rPr lang="en-US" sz="1300" dirty="0">
                <a:solidFill>
                  <a:srgbClr val="CAD6DE"/>
                </a:solidFill>
                <a:latin typeface="Cabin" pitchFamily="34" charset="0"/>
                <a:ea typeface="Cabin" pitchFamily="34" charset="-122"/>
                <a:cs typeface="Cabin" pitchFamily="34" charset="-120"/>
              </a:rPr>
              <a:t>Our analysis is built upon a robust Excel dataset, meticulously compiled to capture various facets of international tourism. This dataset serves as the backbone for all forecasting and analytical insights, providing a granular view of visitor behavior and market dynamics.</a:t>
            </a:r>
            <a:endParaRPr lang="en-US" sz="1300" dirty="0"/>
          </a:p>
        </p:txBody>
      </p:sp>
      <p:sp>
        <p:nvSpPr>
          <p:cNvPr id="5" name="Text 3"/>
          <p:cNvSpPr/>
          <p:nvPr/>
        </p:nvSpPr>
        <p:spPr>
          <a:xfrm>
            <a:off x="662583" y="2593777"/>
            <a:ext cx="6450568" cy="794742"/>
          </a:xfrm>
          <a:prstGeom prst="rect">
            <a:avLst/>
          </a:prstGeom>
          <a:noFill/>
          <a:ln/>
        </p:spPr>
        <p:txBody>
          <a:bodyPr wrap="square" lIns="0" tIns="0" rIns="0" bIns="0" rtlCol="0" anchor="t"/>
          <a:lstStyle/>
          <a:p>
            <a:pPr algn="l" indent="0" marL="0">
              <a:lnSpc>
                <a:spcPts val="2050"/>
              </a:lnSpc>
              <a:buNone/>
            </a:pPr>
            <a:r>
              <a:rPr lang="en-US" sz="1300" dirty="0">
                <a:solidFill>
                  <a:srgbClr val="CAD6DE"/>
                </a:solidFill>
                <a:latin typeface="Cabin" pitchFamily="34" charset="0"/>
                <a:ea typeface="Cabin" pitchFamily="34" charset="-122"/>
                <a:cs typeface="Cabin" pitchFamily="34" charset="-120"/>
              </a:rPr>
              <a:t>The structured tables within this dataset contain critical information that allows for comprehensive examination of tourism trends, enabling us to extract meaningful patterns and make accurate predictions.</a:t>
            </a:r>
            <a:endParaRPr lang="en-US" sz="1300" dirty="0"/>
          </a:p>
        </p:txBody>
      </p:sp>
      <p:sp>
        <p:nvSpPr>
          <p:cNvPr id="6" name="Text 4"/>
          <p:cNvSpPr/>
          <p:nvPr/>
        </p:nvSpPr>
        <p:spPr>
          <a:xfrm>
            <a:off x="662583" y="3537585"/>
            <a:ext cx="6450568" cy="529828"/>
          </a:xfrm>
          <a:prstGeom prst="rect">
            <a:avLst/>
          </a:prstGeom>
          <a:noFill/>
          <a:ln/>
        </p:spPr>
        <p:txBody>
          <a:bodyPr wrap="square" lIns="0" tIns="0" rIns="0" bIns="0" rtlCol="0" anchor="t"/>
          <a:lstStyle/>
          <a:p>
            <a:pPr algn="l" indent="0" marL="0">
              <a:lnSpc>
                <a:spcPts val="2050"/>
              </a:lnSpc>
              <a:buNone/>
            </a:pPr>
            <a:r>
              <a:rPr lang="en-US" sz="1300" dirty="0">
                <a:solidFill>
                  <a:srgbClr val="CAD6DE"/>
                </a:solidFill>
                <a:latin typeface="Cabin" pitchFamily="34" charset="0"/>
                <a:ea typeface="Cabin" pitchFamily="34" charset="-122"/>
                <a:cs typeface="Cabin" pitchFamily="34" charset="-120"/>
              </a:rPr>
              <a:t>A preview of the structured tables can be found in the project's PDF documentation, specifically on Page 1, offering a detailed look at the data's organization and content.</a:t>
            </a:r>
            <a:endParaRPr lang="en-US" sz="1300" dirty="0"/>
          </a:p>
        </p:txBody>
      </p:sp>
      <p:sp>
        <p:nvSpPr>
          <p:cNvPr id="7" name="Shape 5"/>
          <p:cNvSpPr/>
          <p:nvPr/>
        </p:nvSpPr>
        <p:spPr>
          <a:xfrm>
            <a:off x="7524869" y="1687235"/>
            <a:ext cx="6450568" cy="1051084"/>
          </a:xfrm>
          <a:prstGeom prst="roundRect">
            <a:avLst>
              <a:gd name="adj" fmla="val 2364"/>
            </a:avLst>
          </a:prstGeom>
          <a:solidFill>
            <a:srgbClr val="112836"/>
          </a:solidFill>
          <a:ln w="22860">
            <a:solidFill>
              <a:srgbClr val="49606E"/>
            </a:solidFill>
            <a:prstDash val="solid"/>
          </a:ln>
        </p:spPr>
      </p:sp>
      <p:sp>
        <p:nvSpPr>
          <p:cNvPr id="8" name="Shape 6"/>
          <p:cNvSpPr/>
          <p:nvPr/>
        </p:nvSpPr>
        <p:spPr>
          <a:xfrm>
            <a:off x="7547729" y="1710095"/>
            <a:ext cx="662583" cy="1005364"/>
          </a:xfrm>
          <a:prstGeom prst="rect">
            <a:avLst/>
          </a:prstGeom>
          <a:solidFill>
            <a:srgbClr val="304755"/>
          </a:solidFill>
          <a:ln/>
        </p:spPr>
      </p:sp>
      <p:sp>
        <p:nvSpPr>
          <p:cNvPr id="9" name="Text 7"/>
          <p:cNvSpPr/>
          <p:nvPr/>
        </p:nvSpPr>
        <p:spPr>
          <a:xfrm>
            <a:off x="7754779" y="2057519"/>
            <a:ext cx="248364" cy="310515"/>
          </a:xfrm>
          <a:prstGeom prst="rect">
            <a:avLst/>
          </a:prstGeom>
          <a:noFill/>
          <a:ln/>
        </p:spPr>
        <p:txBody>
          <a:bodyPr wrap="none" lIns="0" tIns="0" rIns="0" bIns="0" rtlCol="0" anchor="t"/>
          <a:lstStyle/>
          <a:p>
            <a:pPr algn="l" indent="0" marL="0">
              <a:lnSpc>
                <a:spcPts val="1950"/>
              </a:lnSpc>
              <a:buNone/>
            </a:pPr>
            <a:r>
              <a:rPr lang="en-US" sz="1950" dirty="0">
                <a:solidFill>
                  <a:srgbClr val="CAD6DE"/>
                </a:solidFill>
                <a:latin typeface="Unbounded" pitchFamily="34" charset="0"/>
                <a:ea typeface="Unbounded" pitchFamily="34" charset="-122"/>
                <a:cs typeface="Unbounded" pitchFamily="34" charset="-120"/>
              </a:rPr>
              <a:t>1</a:t>
            </a:r>
            <a:endParaRPr lang="en-US" sz="1950" dirty="0"/>
          </a:p>
        </p:txBody>
      </p:sp>
      <p:sp>
        <p:nvSpPr>
          <p:cNvPr id="10" name="Text 8"/>
          <p:cNvSpPr/>
          <p:nvPr/>
        </p:nvSpPr>
        <p:spPr>
          <a:xfrm>
            <a:off x="8375928" y="1875711"/>
            <a:ext cx="2497574" cy="243602"/>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Country-wise Visitors</a:t>
            </a:r>
            <a:endParaRPr lang="en-US" sz="1500" dirty="0"/>
          </a:p>
        </p:txBody>
      </p:sp>
      <p:sp>
        <p:nvSpPr>
          <p:cNvPr id="11" name="Text 9"/>
          <p:cNvSpPr/>
          <p:nvPr/>
        </p:nvSpPr>
        <p:spPr>
          <a:xfrm>
            <a:off x="8375928" y="2284928"/>
            <a:ext cx="5411033" cy="264914"/>
          </a:xfrm>
          <a:prstGeom prst="rect">
            <a:avLst/>
          </a:prstGeom>
          <a:noFill/>
          <a:ln/>
        </p:spPr>
        <p:txBody>
          <a:bodyPr wrap="none" lIns="0" tIns="0" rIns="0" bIns="0" rtlCol="0" anchor="t"/>
          <a:lstStyle/>
          <a:p>
            <a:pPr algn="l" indent="0" marL="0">
              <a:lnSpc>
                <a:spcPts val="2050"/>
              </a:lnSpc>
              <a:buNone/>
            </a:pPr>
            <a:r>
              <a:rPr lang="en-US" sz="1300" dirty="0">
                <a:solidFill>
                  <a:srgbClr val="CAD6DE"/>
                </a:solidFill>
                <a:latin typeface="Cabin" pitchFamily="34" charset="0"/>
                <a:ea typeface="Cabin" pitchFamily="34" charset="-122"/>
                <a:cs typeface="Cabin" pitchFamily="34" charset="-120"/>
              </a:rPr>
              <a:t>Tracks inbound arrivals from various nations.</a:t>
            </a:r>
            <a:endParaRPr lang="en-US" sz="1300" dirty="0"/>
          </a:p>
        </p:txBody>
      </p:sp>
      <p:sp>
        <p:nvSpPr>
          <p:cNvPr id="12" name="Shape 10"/>
          <p:cNvSpPr/>
          <p:nvPr/>
        </p:nvSpPr>
        <p:spPr>
          <a:xfrm>
            <a:off x="7524869" y="2903934"/>
            <a:ext cx="6450568" cy="1051084"/>
          </a:xfrm>
          <a:prstGeom prst="roundRect">
            <a:avLst>
              <a:gd name="adj" fmla="val 2364"/>
            </a:avLst>
          </a:prstGeom>
          <a:solidFill>
            <a:srgbClr val="112836"/>
          </a:solidFill>
          <a:ln w="22860">
            <a:solidFill>
              <a:srgbClr val="49606E"/>
            </a:solidFill>
            <a:prstDash val="solid"/>
          </a:ln>
        </p:spPr>
      </p:sp>
      <p:sp>
        <p:nvSpPr>
          <p:cNvPr id="13" name="Shape 11"/>
          <p:cNvSpPr/>
          <p:nvPr/>
        </p:nvSpPr>
        <p:spPr>
          <a:xfrm>
            <a:off x="7547729" y="2926794"/>
            <a:ext cx="662583" cy="1005364"/>
          </a:xfrm>
          <a:prstGeom prst="rect">
            <a:avLst/>
          </a:prstGeom>
          <a:solidFill>
            <a:srgbClr val="304755"/>
          </a:solidFill>
          <a:ln/>
        </p:spPr>
      </p:sp>
      <p:sp>
        <p:nvSpPr>
          <p:cNvPr id="14" name="Text 12"/>
          <p:cNvSpPr/>
          <p:nvPr/>
        </p:nvSpPr>
        <p:spPr>
          <a:xfrm>
            <a:off x="7754779" y="3274219"/>
            <a:ext cx="248364" cy="310515"/>
          </a:xfrm>
          <a:prstGeom prst="rect">
            <a:avLst/>
          </a:prstGeom>
          <a:noFill/>
          <a:ln/>
        </p:spPr>
        <p:txBody>
          <a:bodyPr wrap="none" lIns="0" tIns="0" rIns="0" bIns="0" rtlCol="0" anchor="t"/>
          <a:lstStyle/>
          <a:p>
            <a:pPr algn="l" indent="0" marL="0">
              <a:lnSpc>
                <a:spcPts val="1950"/>
              </a:lnSpc>
              <a:buNone/>
            </a:pPr>
            <a:r>
              <a:rPr lang="en-US" sz="1950" dirty="0">
                <a:solidFill>
                  <a:srgbClr val="CAD6DE"/>
                </a:solidFill>
                <a:latin typeface="Unbounded" pitchFamily="34" charset="0"/>
                <a:ea typeface="Unbounded" pitchFamily="34" charset="-122"/>
                <a:cs typeface="Unbounded" pitchFamily="34" charset="-120"/>
              </a:rPr>
              <a:t>2</a:t>
            </a:r>
            <a:endParaRPr lang="en-US" sz="1950" dirty="0"/>
          </a:p>
        </p:txBody>
      </p:sp>
      <p:sp>
        <p:nvSpPr>
          <p:cNvPr id="15" name="Text 13"/>
          <p:cNvSpPr/>
          <p:nvPr/>
        </p:nvSpPr>
        <p:spPr>
          <a:xfrm>
            <a:off x="8375928" y="3092410"/>
            <a:ext cx="1989058" cy="243602"/>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Spend per Visitor</a:t>
            </a:r>
            <a:endParaRPr lang="en-US" sz="1500" dirty="0"/>
          </a:p>
        </p:txBody>
      </p:sp>
      <p:sp>
        <p:nvSpPr>
          <p:cNvPr id="16" name="Text 14"/>
          <p:cNvSpPr/>
          <p:nvPr/>
        </p:nvSpPr>
        <p:spPr>
          <a:xfrm>
            <a:off x="8375928" y="3501628"/>
            <a:ext cx="5411033" cy="264914"/>
          </a:xfrm>
          <a:prstGeom prst="rect">
            <a:avLst/>
          </a:prstGeom>
          <a:noFill/>
          <a:ln/>
        </p:spPr>
        <p:txBody>
          <a:bodyPr wrap="none" lIns="0" tIns="0" rIns="0" bIns="0" rtlCol="0" anchor="t"/>
          <a:lstStyle/>
          <a:p>
            <a:pPr algn="l" indent="0" marL="0">
              <a:lnSpc>
                <a:spcPts val="2050"/>
              </a:lnSpc>
              <a:buNone/>
            </a:pPr>
            <a:r>
              <a:rPr lang="en-US" sz="1300" dirty="0">
                <a:solidFill>
                  <a:srgbClr val="CAD6DE"/>
                </a:solidFill>
                <a:latin typeface="Cabin" pitchFamily="34" charset="0"/>
                <a:ea typeface="Cabin" pitchFamily="34" charset="-122"/>
                <a:cs typeface="Cabin" pitchFamily="34" charset="-120"/>
              </a:rPr>
              <a:t>Details average expenditure by tourists.</a:t>
            </a:r>
            <a:endParaRPr lang="en-US" sz="1300" dirty="0"/>
          </a:p>
        </p:txBody>
      </p:sp>
      <p:sp>
        <p:nvSpPr>
          <p:cNvPr id="17" name="Shape 15"/>
          <p:cNvSpPr/>
          <p:nvPr/>
        </p:nvSpPr>
        <p:spPr>
          <a:xfrm>
            <a:off x="7524869" y="4120634"/>
            <a:ext cx="6450568" cy="1051084"/>
          </a:xfrm>
          <a:prstGeom prst="roundRect">
            <a:avLst>
              <a:gd name="adj" fmla="val 2364"/>
            </a:avLst>
          </a:prstGeom>
          <a:solidFill>
            <a:srgbClr val="112836"/>
          </a:solidFill>
          <a:ln w="22860">
            <a:solidFill>
              <a:srgbClr val="49606E"/>
            </a:solidFill>
            <a:prstDash val="solid"/>
          </a:ln>
        </p:spPr>
      </p:sp>
      <p:sp>
        <p:nvSpPr>
          <p:cNvPr id="18" name="Shape 16"/>
          <p:cNvSpPr/>
          <p:nvPr/>
        </p:nvSpPr>
        <p:spPr>
          <a:xfrm>
            <a:off x="7547729" y="4143494"/>
            <a:ext cx="662583" cy="1005364"/>
          </a:xfrm>
          <a:prstGeom prst="rect">
            <a:avLst/>
          </a:prstGeom>
          <a:solidFill>
            <a:srgbClr val="304755"/>
          </a:solidFill>
          <a:ln/>
        </p:spPr>
      </p:sp>
      <p:sp>
        <p:nvSpPr>
          <p:cNvPr id="19" name="Text 17"/>
          <p:cNvSpPr/>
          <p:nvPr/>
        </p:nvSpPr>
        <p:spPr>
          <a:xfrm>
            <a:off x="7754779" y="4490918"/>
            <a:ext cx="248364" cy="310515"/>
          </a:xfrm>
          <a:prstGeom prst="rect">
            <a:avLst/>
          </a:prstGeom>
          <a:noFill/>
          <a:ln/>
        </p:spPr>
        <p:txBody>
          <a:bodyPr wrap="none" lIns="0" tIns="0" rIns="0" bIns="0" rtlCol="0" anchor="t"/>
          <a:lstStyle/>
          <a:p>
            <a:pPr algn="l" indent="0" marL="0">
              <a:lnSpc>
                <a:spcPts val="1950"/>
              </a:lnSpc>
              <a:buNone/>
            </a:pPr>
            <a:r>
              <a:rPr lang="en-US" sz="1950" dirty="0">
                <a:solidFill>
                  <a:srgbClr val="CAD6DE"/>
                </a:solidFill>
                <a:latin typeface="Unbounded" pitchFamily="34" charset="0"/>
                <a:ea typeface="Unbounded" pitchFamily="34" charset="-122"/>
                <a:cs typeface="Unbounded" pitchFamily="34" charset="-120"/>
              </a:rPr>
              <a:t>3</a:t>
            </a:r>
            <a:endParaRPr lang="en-US" sz="1950" dirty="0"/>
          </a:p>
        </p:txBody>
      </p:sp>
      <p:sp>
        <p:nvSpPr>
          <p:cNvPr id="20" name="Text 18"/>
          <p:cNvSpPr/>
          <p:nvPr/>
        </p:nvSpPr>
        <p:spPr>
          <a:xfrm>
            <a:off x="8375928" y="4309110"/>
            <a:ext cx="1948815" cy="243602"/>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Purpose of Visit</a:t>
            </a:r>
            <a:endParaRPr lang="en-US" sz="1500" dirty="0"/>
          </a:p>
        </p:txBody>
      </p:sp>
      <p:sp>
        <p:nvSpPr>
          <p:cNvPr id="21" name="Text 19"/>
          <p:cNvSpPr/>
          <p:nvPr/>
        </p:nvSpPr>
        <p:spPr>
          <a:xfrm>
            <a:off x="8375928" y="4718328"/>
            <a:ext cx="5411033" cy="264914"/>
          </a:xfrm>
          <a:prstGeom prst="rect">
            <a:avLst/>
          </a:prstGeom>
          <a:noFill/>
          <a:ln/>
        </p:spPr>
        <p:txBody>
          <a:bodyPr wrap="none" lIns="0" tIns="0" rIns="0" bIns="0" rtlCol="0" anchor="t"/>
          <a:lstStyle/>
          <a:p>
            <a:pPr algn="l" indent="0" marL="0">
              <a:lnSpc>
                <a:spcPts val="2050"/>
              </a:lnSpc>
              <a:buNone/>
            </a:pPr>
            <a:r>
              <a:rPr lang="en-US" sz="1300" dirty="0">
                <a:solidFill>
                  <a:srgbClr val="CAD6DE"/>
                </a:solidFill>
                <a:latin typeface="Cabin" pitchFamily="34" charset="0"/>
                <a:ea typeface="Cabin" pitchFamily="34" charset="-122"/>
                <a:cs typeface="Cabin" pitchFamily="34" charset="-120"/>
              </a:rPr>
              <a:t>Categorizes visits (Leisure, Business, Medical).</a:t>
            </a:r>
            <a:endParaRPr lang="en-US" sz="1300" dirty="0"/>
          </a:p>
        </p:txBody>
      </p:sp>
      <p:sp>
        <p:nvSpPr>
          <p:cNvPr id="22" name="Shape 20"/>
          <p:cNvSpPr/>
          <p:nvPr/>
        </p:nvSpPr>
        <p:spPr>
          <a:xfrm>
            <a:off x="7524869" y="5337334"/>
            <a:ext cx="6450568" cy="1051084"/>
          </a:xfrm>
          <a:prstGeom prst="roundRect">
            <a:avLst>
              <a:gd name="adj" fmla="val 2364"/>
            </a:avLst>
          </a:prstGeom>
          <a:solidFill>
            <a:srgbClr val="112836"/>
          </a:solidFill>
          <a:ln w="22860">
            <a:solidFill>
              <a:srgbClr val="49606E"/>
            </a:solidFill>
            <a:prstDash val="solid"/>
          </a:ln>
        </p:spPr>
      </p:sp>
      <p:sp>
        <p:nvSpPr>
          <p:cNvPr id="23" name="Shape 21"/>
          <p:cNvSpPr/>
          <p:nvPr/>
        </p:nvSpPr>
        <p:spPr>
          <a:xfrm>
            <a:off x="7547729" y="5360194"/>
            <a:ext cx="662583" cy="1005364"/>
          </a:xfrm>
          <a:prstGeom prst="rect">
            <a:avLst/>
          </a:prstGeom>
          <a:solidFill>
            <a:srgbClr val="304755"/>
          </a:solidFill>
          <a:ln/>
        </p:spPr>
      </p:sp>
      <p:sp>
        <p:nvSpPr>
          <p:cNvPr id="24" name="Text 22"/>
          <p:cNvSpPr/>
          <p:nvPr/>
        </p:nvSpPr>
        <p:spPr>
          <a:xfrm>
            <a:off x="7754779" y="5707618"/>
            <a:ext cx="248364" cy="310515"/>
          </a:xfrm>
          <a:prstGeom prst="rect">
            <a:avLst/>
          </a:prstGeom>
          <a:noFill/>
          <a:ln/>
        </p:spPr>
        <p:txBody>
          <a:bodyPr wrap="none" lIns="0" tIns="0" rIns="0" bIns="0" rtlCol="0" anchor="t"/>
          <a:lstStyle/>
          <a:p>
            <a:pPr algn="l" indent="0" marL="0">
              <a:lnSpc>
                <a:spcPts val="1950"/>
              </a:lnSpc>
              <a:buNone/>
            </a:pPr>
            <a:r>
              <a:rPr lang="en-US" sz="1950" dirty="0">
                <a:solidFill>
                  <a:srgbClr val="CAD6DE"/>
                </a:solidFill>
                <a:latin typeface="Unbounded" pitchFamily="34" charset="0"/>
                <a:ea typeface="Unbounded" pitchFamily="34" charset="-122"/>
                <a:cs typeface="Unbounded" pitchFamily="34" charset="-120"/>
              </a:rPr>
              <a:t>4</a:t>
            </a:r>
            <a:endParaRPr lang="en-US" sz="1950" dirty="0"/>
          </a:p>
        </p:txBody>
      </p:sp>
      <p:sp>
        <p:nvSpPr>
          <p:cNvPr id="25" name="Text 23"/>
          <p:cNvSpPr/>
          <p:nvPr/>
        </p:nvSpPr>
        <p:spPr>
          <a:xfrm>
            <a:off x="8375928" y="5525810"/>
            <a:ext cx="1948815" cy="243602"/>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Region</a:t>
            </a:r>
            <a:endParaRPr lang="en-US" sz="1500" dirty="0"/>
          </a:p>
        </p:txBody>
      </p:sp>
      <p:sp>
        <p:nvSpPr>
          <p:cNvPr id="26" name="Text 24"/>
          <p:cNvSpPr/>
          <p:nvPr/>
        </p:nvSpPr>
        <p:spPr>
          <a:xfrm>
            <a:off x="8375928" y="5935028"/>
            <a:ext cx="5411033" cy="264914"/>
          </a:xfrm>
          <a:prstGeom prst="rect">
            <a:avLst/>
          </a:prstGeom>
          <a:noFill/>
          <a:ln/>
        </p:spPr>
        <p:txBody>
          <a:bodyPr wrap="none" lIns="0" tIns="0" rIns="0" bIns="0" rtlCol="0" anchor="t"/>
          <a:lstStyle/>
          <a:p>
            <a:pPr algn="l" indent="0" marL="0">
              <a:lnSpc>
                <a:spcPts val="2050"/>
              </a:lnSpc>
              <a:buNone/>
            </a:pPr>
            <a:r>
              <a:rPr lang="en-US" sz="1300" dirty="0">
                <a:solidFill>
                  <a:srgbClr val="CAD6DE"/>
                </a:solidFill>
                <a:latin typeface="Cabin" pitchFamily="34" charset="0"/>
                <a:ea typeface="Cabin" pitchFamily="34" charset="-122"/>
                <a:cs typeface="Cabin" pitchFamily="34" charset="-120"/>
              </a:rPr>
              <a:t>Divides data by geographical regions (Central, East, etc.).</a:t>
            </a:r>
            <a:endParaRPr lang="en-US" sz="1300" dirty="0"/>
          </a:p>
        </p:txBody>
      </p:sp>
      <p:sp>
        <p:nvSpPr>
          <p:cNvPr id="27" name="Shape 25"/>
          <p:cNvSpPr/>
          <p:nvPr/>
        </p:nvSpPr>
        <p:spPr>
          <a:xfrm>
            <a:off x="7524869" y="6554033"/>
            <a:ext cx="6450568" cy="1051084"/>
          </a:xfrm>
          <a:prstGeom prst="roundRect">
            <a:avLst>
              <a:gd name="adj" fmla="val 2364"/>
            </a:avLst>
          </a:prstGeom>
          <a:solidFill>
            <a:srgbClr val="112836"/>
          </a:solidFill>
          <a:ln w="22860">
            <a:solidFill>
              <a:srgbClr val="49606E"/>
            </a:solidFill>
            <a:prstDash val="solid"/>
          </a:ln>
        </p:spPr>
      </p:sp>
      <p:sp>
        <p:nvSpPr>
          <p:cNvPr id="28" name="Shape 26"/>
          <p:cNvSpPr/>
          <p:nvPr/>
        </p:nvSpPr>
        <p:spPr>
          <a:xfrm>
            <a:off x="7547729" y="6576893"/>
            <a:ext cx="662583" cy="1005364"/>
          </a:xfrm>
          <a:prstGeom prst="rect">
            <a:avLst/>
          </a:prstGeom>
          <a:solidFill>
            <a:srgbClr val="304755"/>
          </a:solidFill>
          <a:ln/>
        </p:spPr>
      </p:sp>
      <p:sp>
        <p:nvSpPr>
          <p:cNvPr id="29" name="Text 27"/>
          <p:cNvSpPr/>
          <p:nvPr/>
        </p:nvSpPr>
        <p:spPr>
          <a:xfrm>
            <a:off x="7754779" y="6924318"/>
            <a:ext cx="248364" cy="310515"/>
          </a:xfrm>
          <a:prstGeom prst="rect">
            <a:avLst/>
          </a:prstGeom>
          <a:noFill/>
          <a:ln/>
        </p:spPr>
        <p:txBody>
          <a:bodyPr wrap="none" lIns="0" tIns="0" rIns="0" bIns="0" rtlCol="0" anchor="t"/>
          <a:lstStyle/>
          <a:p>
            <a:pPr algn="l" indent="0" marL="0">
              <a:lnSpc>
                <a:spcPts val="1950"/>
              </a:lnSpc>
              <a:buNone/>
            </a:pPr>
            <a:r>
              <a:rPr lang="en-US" sz="1950" dirty="0">
                <a:solidFill>
                  <a:srgbClr val="CAD6DE"/>
                </a:solidFill>
                <a:latin typeface="Unbounded" pitchFamily="34" charset="0"/>
                <a:ea typeface="Unbounded" pitchFamily="34" charset="-122"/>
                <a:cs typeface="Unbounded" pitchFamily="34" charset="-120"/>
              </a:rPr>
              <a:t>5</a:t>
            </a:r>
            <a:endParaRPr lang="en-US" sz="1950" dirty="0"/>
          </a:p>
        </p:txBody>
      </p:sp>
      <p:sp>
        <p:nvSpPr>
          <p:cNvPr id="30" name="Text 28"/>
          <p:cNvSpPr/>
          <p:nvPr/>
        </p:nvSpPr>
        <p:spPr>
          <a:xfrm>
            <a:off x="8375928" y="6742509"/>
            <a:ext cx="1975604" cy="243602"/>
          </a:xfrm>
          <a:prstGeom prst="rect">
            <a:avLst/>
          </a:prstGeom>
          <a:noFill/>
          <a:ln/>
        </p:spPr>
        <p:txBody>
          <a:bodyPr wrap="none" lIns="0" tIns="0" rIns="0" bIns="0" rtlCol="0" anchor="t"/>
          <a:lstStyle/>
          <a:p>
            <a:pPr algn="l" indent="0" marL="0">
              <a:lnSpc>
                <a:spcPts val="1900"/>
              </a:lnSpc>
              <a:buNone/>
            </a:pPr>
            <a:r>
              <a:rPr lang="en-US" sz="1500" dirty="0">
                <a:solidFill>
                  <a:srgbClr val="CAD6DE"/>
                </a:solidFill>
                <a:latin typeface="Unbounded" pitchFamily="34" charset="0"/>
                <a:ea typeface="Unbounded" pitchFamily="34" charset="-122"/>
                <a:cs typeface="Unbounded" pitchFamily="34" charset="-120"/>
              </a:rPr>
              <a:t>Time Series Data</a:t>
            </a:r>
            <a:endParaRPr lang="en-US" sz="1500" dirty="0"/>
          </a:p>
        </p:txBody>
      </p:sp>
      <p:sp>
        <p:nvSpPr>
          <p:cNvPr id="31" name="Text 29"/>
          <p:cNvSpPr/>
          <p:nvPr/>
        </p:nvSpPr>
        <p:spPr>
          <a:xfrm>
            <a:off x="8375928" y="7151727"/>
            <a:ext cx="5411033" cy="264914"/>
          </a:xfrm>
          <a:prstGeom prst="rect">
            <a:avLst/>
          </a:prstGeom>
          <a:noFill/>
          <a:ln/>
        </p:spPr>
        <p:txBody>
          <a:bodyPr wrap="none" lIns="0" tIns="0" rIns="0" bIns="0" rtlCol="0" anchor="t"/>
          <a:lstStyle/>
          <a:p>
            <a:pPr algn="l" indent="0" marL="0">
              <a:lnSpc>
                <a:spcPts val="2050"/>
              </a:lnSpc>
              <a:buNone/>
            </a:pPr>
            <a:r>
              <a:rPr lang="en-US" sz="1300" dirty="0">
                <a:solidFill>
                  <a:srgbClr val="CAD6DE"/>
                </a:solidFill>
                <a:latin typeface="Cabin" pitchFamily="34" charset="0"/>
                <a:ea typeface="Cabin" pitchFamily="34" charset="-122"/>
                <a:cs typeface="Cabin" pitchFamily="34" charset="-120"/>
              </a:rPr>
              <a:t>Includes daily, monthly, and yearly aggregates.</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5665" y="604123"/>
            <a:ext cx="1634371" cy="204311"/>
          </a:xfrm>
          <a:prstGeom prst="rect">
            <a:avLst/>
          </a:prstGeom>
          <a:noFill/>
          <a:ln/>
        </p:spPr>
        <p:txBody>
          <a:bodyPr wrap="none" lIns="0" tIns="0" rIns="0" bIns="0" rtlCol="0" anchor="t"/>
          <a:lstStyle/>
          <a:p>
            <a:pPr algn="l" indent="0" marL="0">
              <a:lnSpc>
                <a:spcPts val="1600"/>
              </a:lnSpc>
              <a:buNone/>
            </a:pPr>
            <a:r>
              <a:rPr lang="en-US" sz="1250" dirty="0">
                <a:solidFill>
                  <a:srgbClr val="FFFFFF"/>
                </a:solidFill>
                <a:latin typeface="Unbounded" pitchFamily="34" charset="0"/>
                <a:ea typeface="Unbounded" pitchFamily="34" charset="-122"/>
                <a:cs typeface="Unbounded" pitchFamily="34" charset="-120"/>
              </a:rPr>
              <a:t>Methodology</a:t>
            </a:r>
            <a:endParaRPr lang="en-US" sz="1250" dirty="0"/>
          </a:p>
        </p:txBody>
      </p:sp>
      <p:sp>
        <p:nvSpPr>
          <p:cNvPr id="3" name="Text 1"/>
          <p:cNvSpPr/>
          <p:nvPr/>
        </p:nvSpPr>
        <p:spPr>
          <a:xfrm>
            <a:off x="555665" y="863918"/>
            <a:ext cx="8277820" cy="408503"/>
          </a:xfrm>
          <a:prstGeom prst="rect">
            <a:avLst/>
          </a:prstGeom>
          <a:noFill/>
          <a:ln/>
        </p:spPr>
        <p:txBody>
          <a:bodyPr wrap="none" lIns="0" tIns="0" rIns="0" bIns="0" rtlCol="0" anchor="t"/>
          <a:lstStyle/>
          <a:p>
            <a:pPr algn="l" indent="0" marL="0">
              <a:lnSpc>
                <a:spcPts val="3200"/>
              </a:lnSpc>
              <a:buNone/>
            </a:pPr>
            <a:r>
              <a:rPr lang="en-US" sz="2550" dirty="0">
                <a:solidFill>
                  <a:srgbClr val="FFFFFF"/>
                </a:solidFill>
                <a:latin typeface="Unbounded" pitchFamily="34" charset="0"/>
                <a:ea typeface="Unbounded" pitchFamily="34" charset="-122"/>
                <a:cs typeface="Unbounded" pitchFamily="34" charset="-120"/>
              </a:rPr>
              <a:t>Tools &amp; Techniques for Advanced Analytics</a:t>
            </a:r>
            <a:endParaRPr lang="en-US" sz="2550" dirty="0"/>
          </a:p>
        </p:txBody>
      </p:sp>
      <p:sp>
        <p:nvSpPr>
          <p:cNvPr id="4" name="Text 2"/>
          <p:cNvSpPr/>
          <p:nvPr/>
        </p:nvSpPr>
        <p:spPr>
          <a:xfrm>
            <a:off x="555665" y="1619607"/>
            <a:ext cx="1961197" cy="245031"/>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Unbounded" pitchFamily="34" charset="0"/>
                <a:ea typeface="Unbounded" pitchFamily="34" charset="-122"/>
                <a:cs typeface="Unbounded" pitchFamily="34" charset="-120"/>
              </a:rPr>
              <a:t>Tools Utilized</a:t>
            </a:r>
            <a:endParaRPr lang="en-US" sz="1500" dirty="0"/>
          </a:p>
        </p:txBody>
      </p:sp>
      <p:sp>
        <p:nvSpPr>
          <p:cNvPr id="5" name="Shape 3"/>
          <p:cNvSpPr/>
          <p:nvPr/>
        </p:nvSpPr>
        <p:spPr>
          <a:xfrm>
            <a:off x="555665" y="2020848"/>
            <a:ext cx="6590109" cy="1620917"/>
          </a:xfrm>
          <a:prstGeom prst="roundRect">
            <a:avLst>
              <a:gd name="adj" fmla="val 1286"/>
            </a:avLst>
          </a:prstGeom>
          <a:solidFill>
            <a:srgbClr val="304755"/>
          </a:solidFill>
          <a:ln/>
        </p:spPr>
      </p:sp>
      <p:sp>
        <p:nvSpPr>
          <p:cNvPr id="6" name="Shape 4"/>
          <p:cNvSpPr/>
          <p:nvPr/>
        </p:nvSpPr>
        <p:spPr>
          <a:xfrm>
            <a:off x="694492" y="2159675"/>
            <a:ext cx="416719" cy="416719"/>
          </a:xfrm>
          <a:prstGeom prst="roundRect">
            <a:avLst>
              <a:gd name="adj" fmla="val 21940650"/>
            </a:avLst>
          </a:prstGeom>
          <a:solidFill>
            <a:srgbClr val="0A988B"/>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9030" y="2274213"/>
            <a:ext cx="187523" cy="187523"/>
          </a:xfrm>
          <a:prstGeom prst="rect">
            <a:avLst/>
          </a:prstGeom>
        </p:spPr>
      </p:pic>
      <p:sp>
        <p:nvSpPr>
          <p:cNvPr id="8" name="Text 5"/>
          <p:cNvSpPr/>
          <p:nvPr/>
        </p:nvSpPr>
        <p:spPr>
          <a:xfrm>
            <a:off x="694492" y="2715220"/>
            <a:ext cx="1634371" cy="204311"/>
          </a:xfrm>
          <a:prstGeom prst="rect">
            <a:avLst/>
          </a:prstGeom>
          <a:noFill/>
          <a:ln/>
        </p:spPr>
        <p:txBody>
          <a:bodyPr wrap="none" lIns="0" tIns="0" rIns="0" bIns="0" rtlCol="0" anchor="t"/>
          <a:lstStyle/>
          <a:p>
            <a:pPr algn="l" indent="0" marL="0">
              <a:lnSpc>
                <a:spcPts val="1600"/>
              </a:lnSpc>
              <a:buNone/>
            </a:pPr>
            <a:r>
              <a:rPr lang="en-US" sz="1250" dirty="0">
                <a:solidFill>
                  <a:srgbClr val="CAD6DE"/>
                </a:solidFill>
                <a:latin typeface="Unbounded" pitchFamily="34" charset="0"/>
                <a:ea typeface="Unbounded" pitchFamily="34" charset="-122"/>
                <a:cs typeface="Unbounded" pitchFamily="34" charset="-120"/>
              </a:rPr>
              <a:t>Power BI</a:t>
            </a:r>
            <a:endParaRPr lang="en-US" sz="1250" dirty="0"/>
          </a:p>
        </p:txBody>
      </p:sp>
      <p:sp>
        <p:nvSpPr>
          <p:cNvPr id="9" name="Text 6"/>
          <p:cNvSpPr/>
          <p:nvPr/>
        </p:nvSpPr>
        <p:spPr>
          <a:xfrm>
            <a:off x="694492" y="3058358"/>
            <a:ext cx="6312456" cy="444579"/>
          </a:xfrm>
          <a:prstGeom prst="rect">
            <a:avLst/>
          </a:prstGeom>
          <a:noFill/>
          <a:ln/>
        </p:spPr>
        <p:txBody>
          <a:bodyPr wrap="square" lIns="0" tIns="0" rIns="0" bIns="0" rtlCol="0" anchor="t"/>
          <a:lstStyle/>
          <a:p>
            <a:pPr algn="l" indent="0" marL="0">
              <a:lnSpc>
                <a:spcPts val="1750"/>
              </a:lnSpc>
              <a:buNone/>
            </a:pPr>
            <a:r>
              <a:rPr lang="en-US" sz="1050" dirty="0">
                <a:solidFill>
                  <a:srgbClr val="CAD6DE"/>
                </a:solidFill>
                <a:latin typeface="Cabin" pitchFamily="34" charset="0"/>
                <a:ea typeface="Cabin" pitchFamily="34" charset="-122"/>
                <a:cs typeface="Cabin" pitchFamily="34" charset="-120"/>
              </a:rPr>
              <a:t>Leveraged for its robust capabilities in data modeling, interactive visualizations, and advanced forecasting functionalities.</a:t>
            </a:r>
            <a:endParaRPr lang="en-US" sz="1050" dirty="0"/>
          </a:p>
        </p:txBody>
      </p:sp>
      <p:sp>
        <p:nvSpPr>
          <p:cNvPr id="10" name="Shape 7"/>
          <p:cNvSpPr/>
          <p:nvPr/>
        </p:nvSpPr>
        <p:spPr>
          <a:xfrm>
            <a:off x="555665" y="3780592"/>
            <a:ext cx="6590109" cy="1620917"/>
          </a:xfrm>
          <a:prstGeom prst="roundRect">
            <a:avLst>
              <a:gd name="adj" fmla="val 1286"/>
            </a:avLst>
          </a:prstGeom>
          <a:solidFill>
            <a:srgbClr val="304755"/>
          </a:solidFill>
          <a:ln/>
        </p:spPr>
      </p:sp>
      <p:sp>
        <p:nvSpPr>
          <p:cNvPr id="11" name="Shape 8"/>
          <p:cNvSpPr/>
          <p:nvPr/>
        </p:nvSpPr>
        <p:spPr>
          <a:xfrm>
            <a:off x="694492" y="3919418"/>
            <a:ext cx="416719" cy="416719"/>
          </a:xfrm>
          <a:prstGeom prst="roundRect">
            <a:avLst>
              <a:gd name="adj" fmla="val 21940650"/>
            </a:avLst>
          </a:prstGeom>
          <a:solidFill>
            <a:srgbClr val="0A988B"/>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30" y="4033957"/>
            <a:ext cx="187523" cy="187523"/>
          </a:xfrm>
          <a:prstGeom prst="rect">
            <a:avLst/>
          </a:prstGeom>
        </p:spPr>
      </p:pic>
      <p:sp>
        <p:nvSpPr>
          <p:cNvPr id="13" name="Text 9"/>
          <p:cNvSpPr/>
          <p:nvPr/>
        </p:nvSpPr>
        <p:spPr>
          <a:xfrm>
            <a:off x="694492" y="4474964"/>
            <a:ext cx="1634371" cy="204311"/>
          </a:xfrm>
          <a:prstGeom prst="rect">
            <a:avLst/>
          </a:prstGeom>
          <a:noFill/>
          <a:ln/>
        </p:spPr>
        <p:txBody>
          <a:bodyPr wrap="none" lIns="0" tIns="0" rIns="0" bIns="0" rtlCol="0" anchor="t"/>
          <a:lstStyle/>
          <a:p>
            <a:pPr algn="l" indent="0" marL="0">
              <a:lnSpc>
                <a:spcPts val="1600"/>
              </a:lnSpc>
              <a:buNone/>
            </a:pPr>
            <a:r>
              <a:rPr lang="en-US" sz="1250" dirty="0">
                <a:solidFill>
                  <a:srgbClr val="CAD6DE"/>
                </a:solidFill>
                <a:latin typeface="Unbounded" pitchFamily="34" charset="0"/>
                <a:ea typeface="Unbounded" pitchFamily="34" charset="-122"/>
                <a:cs typeface="Unbounded" pitchFamily="34" charset="-120"/>
              </a:rPr>
              <a:t>Excel</a:t>
            </a:r>
            <a:endParaRPr lang="en-US" sz="1250" dirty="0"/>
          </a:p>
        </p:txBody>
      </p:sp>
      <p:sp>
        <p:nvSpPr>
          <p:cNvPr id="14" name="Text 10"/>
          <p:cNvSpPr/>
          <p:nvPr/>
        </p:nvSpPr>
        <p:spPr>
          <a:xfrm>
            <a:off x="694492" y="4818102"/>
            <a:ext cx="6312456" cy="444579"/>
          </a:xfrm>
          <a:prstGeom prst="rect">
            <a:avLst/>
          </a:prstGeom>
          <a:noFill/>
          <a:ln/>
        </p:spPr>
        <p:txBody>
          <a:bodyPr wrap="square" lIns="0" tIns="0" rIns="0" bIns="0" rtlCol="0" anchor="t"/>
          <a:lstStyle/>
          <a:p>
            <a:pPr algn="l" indent="0" marL="0">
              <a:lnSpc>
                <a:spcPts val="1750"/>
              </a:lnSpc>
              <a:buNone/>
            </a:pPr>
            <a:r>
              <a:rPr lang="en-US" sz="1050" dirty="0">
                <a:solidFill>
                  <a:srgbClr val="CAD6DE"/>
                </a:solidFill>
                <a:latin typeface="Cabin" pitchFamily="34" charset="0"/>
                <a:ea typeface="Cabin" pitchFamily="34" charset="-122"/>
                <a:cs typeface="Cabin" pitchFamily="34" charset="-120"/>
              </a:rPr>
              <a:t>Essential for initial data cleaning, preparation, and transformation to ensure data quality before integration into Power BI.</a:t>
            </a:r>
            <a:endParaRPr lang="en-US" sz="1050" dirty="0"/>
          </a:p>
        </p:txBody>
      </p:sp>
      <p:sp>
        <p:nvSpPr>
          <p:cNvPr id="15" name="Text 11"/>
          <p:cNvSpPr/>
          <p:nvPr/>
        </p:nvSpPr>
        <p:spPr>
          <a:xfrm>
            <a:off x="7492246" y="1619607"/>
            <a:ext cx="3464481" cy="245031"/>
          </a:xfrm>
          <a:prstGeom prst="rect">
            <a:avLst/>
          </a:prstGeom>
          <a:noFill/>
          <a:ln/>
        </p:spPr>
        <p:txBody>
          <a:bodyPr wrap="none" lIns="0" tIns="0" rIns="0" bIns="0" rtlCol="0" anchor="t"/>
          <a:lstStyle/>
          <a:p>
            <a:pPr algn="l" indent="0" marL="0">
              <a:lnSpc>
                <a:spcPts val="1900"/>
              </a:lnSpc>
              <a:buNone/>
            </a:pPr>
            <a:r>
              <a:rPr lang="en-US" sz="1500" dirty="0">
                <a:solidFill>
                  <a:srgbClr val="FFFFFF"/>
                </a:solidFill>
                <a:latin typeface="Unbounded" pitchFamily="34" charset="0"/>
                <a:ea typeface="Unbounded" pitchFamily="34" charset="-122"/>
                <a:cs typeface="Unbounded" pitchFamily="34" charset="-120"/>
              </a:rPr>
              <a:t>Analytical Techniques Applied</a:t>
            </a:r>
            <a:endParaRPr lang="en-US" sz="1500" dirty="0"/>
          </a:p>
        </p:txBody>
      </p:sp>
      <p:sp>
        <p:nvSpPr>
          <p:cNvPr id="16" name="Shape 12"/>
          <p:cNvSpPr/>
          <p:nvPr/>
        </p:nvSpPr>
        <p:spPr>
          <a:xfrm>
            <a:off x="7492246" y="2094607"/>
            <a:ext cx="69413" cy="69413"/>
          </a:xfrm>
          <a:prstGeom prst="roundRect">
            <a:avLst>
              <a:gd name="adj" fmla="val 658666"/>
            </a:avLst>
          </a:prstGeom>
          <a:solidFill>
            <a:srgbClr val="0A988B"/>
          </a:solidFill>
          <a:ln/>
        </p:spPr>
      </p:sp>
      <p:sp>
        <p:nvSpPr>
          <p:cNvPr id="17" name="Text 13"/>
          <p:cNvSpPr/>
          <p:nvPr/>
        </p:nvSpPr>
        <p:spPr>
          <a:xfrm>
            <a:off x="7700486" y="2020848"/>
            <a:ext cx="1634371" cy="204311"/>
          </a:xfrm>
          <a:prstGeom prst="rect">
            <a:avLst/>
          </a:prstGeom>
          <a:noFill/>
          <a:ln/>
        </p:spPr>
        <p:txBody>
          <a:bodyPr wrap="none" lIns="0" tIns="0" rIns="0" bIns="0" rtlCol="0" anchor="t"/>
          <a:lstStyle/>
          <a:p>
            <a:pPr algn="l" indent="0" marL="0">
              <a:lnSpc>
                <a:spcPts val="1600"/>
              </a:lnSpc>
              <a:buNone/>
            </a:pPr>
            <a:r>
              <a:rPr lang="en-US" sz="1250" dirty="0">
                <a:solidFill>
                  <a:srgbClr val="CAD6DE"/>
                </a:solidFill>
                <a:latin typeface="Unbounded" pitchFamily="34" charset="0"/>
                <a:ea typeface="Unbounded" pitchFamily="34" charset="-122"/>
                <a:cs typeface="Unbounded" pitchFamily="34" charset="-120"/>
              </a:rPr>
              <a:t>DAX Measures</a:t>
            </a:r>
            <a:endParaRPr lang="en-US" sz="1250" dirty="0"/>
          </a:p>
        </p:txBody>
      </p:sp>
      <p:sp>
        <p:nvSpPr>
          <p:cNvPr id="18" name="Text 14"/>
          <p:cNvSpPr/>
          <p:nvPr/>
        </p:nvSpPr>
        <p:spPr>
          <a:xfrm>
            <a:off x="7700486" y="2363986"/>
            <a:ext cx="6381869" cy="222290"/>
          </a:xfrm>
          <a:prstGeom prst="rect">
            <a:avLst/>
          </a:prstGeom>
          <a:noFill/>
          <a:ln/>
        </p:spPr>
        <p:txBody>
          <a:bodyPr wrap="none" lIns="0" tIns="0" rIns="0" bIns="0" rtlCol="0" anchor="t"/>
          <a:lstStyle/>
          <a:p>
            <a:pPr algn="l" indent="0" marL="0">
              <a:lnSpc>
                <a:spcPts val="1750"/>
              </a:lnSpc>
              <a:buNone/>
            </a:pPr>
            <a:r>
              <a:rPr lang="en-US" sz="1050" dirty="0">
                <a:solidFill>
                  <a:srgbClr val="CAD6DE"/>
                </a:solidFill>
                <a:latin typeface="Cabin" pitchFamily="34" charset="0"/>
                <a:ea typeface="Cabin" pitchFamily="34" charset="-122"/>
                <a:cs typeface="Cabin" pitchFamily="34" charset="-120"/>
              </a:rPr>
              <a:t>Custom Data Analysis Expressions (DAX) were created to calculate key metrics and facilitate deeper insights.</a:t>
            </a:r>
            <a:endParaRPr lang="en-US" sz="1050" dirty="0"/>
          </a:p>
        </p:txBody>
      </p:sp>
      <p:sp>
        <p:nvSpPr>
          <p:cNvPr id="19" name="Shape 15"/>
          <p:cNvSpPr/>
          <p:nvPr/>
        </p:nvSpPr>
        <p:spPr>
          <a:xfrm>
            <a:off x="7492246" y="2937808"/>
            <a:ext cx="69413" cy="69413"/>
          </a:xfrm>
          <a:prstGeom prst="roundRect">
            <a:avLst>
              <a:gd name="adj" fmla="val 658666"/>
            </a:avLst>
          </a:prstGeom>
          <a:solidFill>
            <a:srgbClr val="0A988B"/>
          </a:solidFill>
          <a:ln/>
        </p:spPr>
      </p:sp>
      <p:sp>
        <p:nvSpPr>
          <p:cNvPr id="20" name="Text 16"/>
          <p:cNvSpPr/>
          <p:nvPr/>
        </p:nvSpPr>
        <p:spPr>
          <a:xfrm>
            <a:off x="7700486" y="2864048"/>
            <a:ext cx="2346246" cy="204311"/>
          </a:xfrm>
          <a:prstGeom prst="rect">
            <a:avLst/>
          </a:prstGeom>
          <a:noFill/>
          <a:ln/>
        </p:spPr>
        <p:txBody>
          <a:bodyPr wrap="none" lIns="0" tIns="0" rIns="0" bIns="0" rtlCol="0" anchor="t"/>
          <a:lstStyle/>
          <a:p>
            <a:pPr algn="l" indent="0" marL="0">
              <a:lnSpc>
                <a:spcPts val="1600"/>
              </a:lnSpc>
              <a:buNone/>
            </a:pPr>
            <a:r>
              <a:rPr lang="en-US" sz="1250" dirty="0">
                <a:solidFill>
                  <a:srgbClr val="CAD6DE"/>
                </a:solidFill>
                <a:latin typeface="Unbounded" pitchFamily="34" charset="0"/>
                <a:ea typeface="Unbounded" pitchFamily="34" charset="-122"/>
                <a:cs typeface="Unbounded" pitchFamily="34" charset="-120"/>
              </a:rPr>
              <a:t>Time Series Forecasting</a:t>
            </a:r>
            <a:endParaRPr lang="en-US" sz="1250" dirty="0"/>
          </a:p>
        </p:txBody>
      </p:sp>
      <p:sp>
        <p:nvSpPr>
          <p:cNvPr id="21" name="Text 17"/>
          <p:cNvSpPr/>
          <p:nvPr/>
        </p:nvSpPr>
        <p:spPr>
          <a:xfrm>
            <a:off x="7700486" y="3207187"/>
            <a:ext cx="6381869" cy="444579"/>
          </a:xfrm>
          <a:prstGeom prst="rect">
            <a:avLst/>
          </a:prstGeom>
          <a:noFill/>
          <a:ln/>
        </p:spPr>
        <p:txBody>
          <a:bodyPr wrap="square" lIns="0" tIns="0" rIns="0" bIns="0" rtlCol="0" anchor="t"/>
          <a:lstStyle/>
          <a:p>
            <a:pPr algn="l" indent="0" marL="0">
              <a:lnSpc>
                <a:spcPts val="1750"/>
              </a:lnSpc>
              <a:buNone/>
            </a:pPr>
            <a:r>
              <a:rPr lang="en-US" sz="1050" dirty="0">
                <a:solidFill>
                  <a:srgbClr val="CAD6DE"/>
                </a:solidFill>
                <a:latin typeface="Cabin" pitchFamily="34" charset="0"/>
                <a:ea typeface="Cabin" pitchFamily="34" charset="-122"/>
                <a:cs typeface="Cabin" pitchFamily="34" charset="-120"/>
              </a:rPr>
              <a:t>Advanced algorithms were employed to predict future visitor arrivals and spending trends based on historical patterns.</a:t>
            </a:r>
            <a:endParaRPr lang="en-US" sz="1050" dirty="0"/>
          </a:p>
        </p:txBody>
      </p:sp>
      <p:sp>
        <p:nvSpPr>
          <p:cNvPr id="22" name="Shape 18"/>
          <p:cNvSpPr/>
          <p:nvPr/>
        </p:nvSpPr>
        <p:spPr>
          <a:xfrm>
            <a:off x="7492246" y="4003298"/>
            <a:ext cx="69413" cy="69413"/>
          </a:xfrm>
          <a:prstGeom prst="roundRect">
            <a:avLst>
              <a:gd name="adj" fmla="val 658666"/>
            </a:avLst>
          </a:prstGeom>
          <a:solidFill>
            <a:srgbClr val="0A988B"/>
          </a:solidFill>
          <a:ln/>
        </p:spPr>
      </p:sp>
      <p:sp>
        <p:nvSpPr>
          <p:cNvPr id="23" name="Text 19"/>
          <p:cNvSpPr/>
          <p:nvPr/>
        </p:nvSpPr>
        <p:spPr>
          <a:xfrm>
            <a:off x="7700486" y="3929539"/>
            <a:ext cx="2053709" cy="204311"/>
          </a:xfrm>
          <a:prstGeom prst="rect">
            <a:avLst/>
          </a:prstGeom>
          <a:noFill/>
          <a:ln/>
        </p:spPr>
        <p:txBody>
          <a:bodyPr wrap="none" lIns="0" tIns="0" rIns="0" bIns="0" rtlCol="0" anchor="t"/>
          <a:lstStyle/>
          <a:p>
            <a:pPr algn="l" indent="0" marL="0">
              <a:lnSpc>
                <a:spcPts val="1600"/>
              </a:lnSpc>
              <a:buNone/>
            </a:pPr>
            <a:r>
              <a:rPr lang="en-US" sz="1250" dirty="0">
                <a:solidFill>
                  <a:srgbClr val="CAD6DE"/>
                </a:solidFill>
                <a:latin typeface="Unbounded" pitchFamily="34" charset="0"/>
                <a:ea typeface="Unbounded" pitchFamily="34" charset="-122"/>
                <a:cs typeface="Unbounded" pitchFamily="34" charset="-120"/>
              </a:rPr>
              <a:t>YOY Growth Analysis</a:t>
            </a:r>
            <a:endParaRPr lang="en-US" sz="1250" dirty="0"/>
          </a:p>
        </p:txBody>
      </p:sp>
      <p:sp>
        <p:nvSpPr>
          <p:cNvPr id="24" name="Text 20"/>
          <p:cNvSpPr/>
          <p:nvPr/>
        </p:nvSpPr>
        <p:spPr>
          <a:xfrm>
            <a:off x="7700486" y="4272677"/>
            <a:ext cx="6381869" cy="222290"/>
          </a:xfrm>
          <a:prstGeom prst="rect">
            <a:avLst/>
          </a:prstGeom>
          <a:noFill/>
          <a:ln/>
        </p:spPr>
        <p:txBody>
          <a:bodyPr wrap="none" lIns="0" tIns="0" rIns="0" bIns="0" rtlCol="0" anchor="t"/>
          <a:lstStyle/>
          <a:p>
            <a:pPr algn="l" indent="0" marL="0">
              <a:lnSpc>
                <a:spcPts val="1750"/>
              </a:lnSpc>
              <a:buNone/>
            </a:pPr>
            <a:r>
              <a:rPr lang="en-US" sz="1050" dirty="0">
                <a:solidFill>
                  <a:srgbClr val="CAD6DE"/>
                </a:solidFill>
                <a:latin typeface="Cabin" pitchFamily="34" charset="0"/>
                <a:ea typeface="Cabin" pitchFamily="34" charset="-122"/>
                <a:cs typeface="Cabin" pitchFamily="34" charset="-120"/>
              </a:rPr>
              <a:t>Evaluated year-over-year growth to identify sustained trends and market expansion.</a:t>
            </a:r>
            <a:endParaRPr lang="en-US" sz="1050" dirty="0"/>
          </a:p>
        </p:txBody>
      </p:sp>
      <p:sp>
        <p:nvSpPr>
          <p:cNvPr id="25" name="Shape 21"/>
          <p:cNvSpPr/>
          <p:nvPr/>
        </p:nvSpPr>
        <p:spPr>
          <a:xfrm>
            <a:off x="7492246" y="4846499"/>
            <a:ext cx="69413" cy="69413"/>
          </a:xfrm>
          <a:prstGeom prst="roundRect">
            <a:avLst>
              <a:gd name="adj" fmla="val 658666"/>
            </a:avLst>
          </a:prstGeom>
          <a:solidFill>
            <a:srgbClr val="0A988B"/>
          </a:solidFill>
          <a:ln/>
        </p:spPr>
      </p:sp>
      <p:sp>
        <p:nvSpPr>
          <p:cNvPr id="26" name="Text 22"/>
          <p:cNvSpPr/>
          <p:nvPr/>
        </p:nvSpPr>
        <p:spPr>
          <a:xfrm>
            <a:off x="7700486" y="4772739"/>
            <a:ext cx="1712000" cy="204311"/>
          </a:xfrm>
          <a:prstGeom prst="rect">
            <a:avLst/>
          </a:prstGeom>
          <a:noFill/>
          <a:ln/>
        </p:spPr>
        <p:txBody>
          <a:bodyPr wrap="none" lIns="0" tIns="0" rIns="0" bIns="0" rtlCol="0" anchor="t"/>
          <a:lstStyle/>
          <a:p>
            <a:pPr algn="l" indent="0" marL="0">
              <a:lnSpc>
                <a:spcPts val="1600"/>
              </a:lnSpc>
              <a:buNone/>
            </a:pPr>
            <a:r>
              <a:rPr lang="en-US" sz="1250" dirty="0">
                <a:solidFill>
                  <a:srgbClr val="CAD6DE"/>
                </a:solidFill>
                <a:latin typeface="Unbounded" pitchFamily="34" charset="0"/>
                <a:ea typeface="Unbounded" pitchFamily="34" charset="-122"/>
                <a:cs typeface="Unbounded" pitchFamily="34" charset="-120"/>
              </a:rPr>
              <a:t>Seasonality Index</a:t>
            </a:r>
            <a:endParaRPr lang="en-US" sz="1250" dirty="0"/>
          </a:p>
        </p:txBody>
      </p:sp>
      <p:sp>
        <p:nvSpPr>
          <p:cNvPr id="27" name="Text 23"/>
          <p:cNvSpPr/>
          <p:nvPr/>
        </p:nvSpPr>
        <p:spPr>
          <a:xfrm>
            <a:off x="7700486" y="5115878"/>
            <a:ext cx="6381869" cy="222290"/>
          </a:xfrm>
          <a:prstGeom prst="rect">
            <a:avLst/>
          </a:prstGeom>
          <a:noFill/>
          <a:ln/>
        </p:spPr>
        <p:txBody>
          <a:bodyPr wrap="none" lIns="0" tIns="0" rIns="0" bIns="0" rtlCol="0" anchor="t"/>
          <a:lstStyle/>
          <a:p>
            <a:pPr algn="l" indent="0" marL="0">
              <a:lnSpc>
                <a:spcPts val="1750"/>
              </a:lnSpc>
              <a:buNone/>
            </a:pPr>
            <a:r>
              <a:rPr lang="en-US" sz="1050" dirty="0">
                <a:solidFill>
                  <a:srgbClr val="CAD6DE"/>
                </a:solidFill>
                <a:latin typeface="Cabin" pitchFamily="34" charset="0"/>
                <a:ea typeface="Cabin" pitchFamily="34" charset="-122"/>
                <a:cs typeface="Cabin" pitchFamily="34" charset="-120"/>
              </a:rPr>
              <a:t>Calculated to quantify seasonal fluctuations in tourism demand, aiding in better resource planning.</a:t>
            </a:r>
            <a:endParaRPr lang="en-US" sz="1050" dirty="0"/>
          </a:p>
        </p:txBody>
      </p:sp>
      <p:sp>
        <p:nvSpPr>
          <p:cNvPr id="28" name="Shape 24"/>
          <p:cNvSpPr/>
          <p:nvPr/>
        </p:nvSpPr>
        <p:spPr>
          <a:xfrm>
            <a:off x="7492246" y="5689699"/>
            <a:ext cx="69413" cy="69413"/>
          </a:xfrm>
          <a:prstGeom prst="roundRect">
            <a:avLst>
              <a:gd name="adj" fmla="val 658666"/>
            </a:avLst>
          </a:prstGeom>
          <a:solidFill>
            <a:srgbClr val="0A988B"/>
          </a:solidFill>
          <a:ln/>
        </p:spPr>
      </p:sp>
      <p:sp>
        <p:nvSpPr>
          <p:cNvPr id="29" name="Text 25"/>
          <p:cNvSpPr/>
          <p:nvPr/>
        </p:nvSpPr>
        <p:spPr>
          <a:xfrm>
            <a:off x="7700486" y="5615940"/>
            <a:ext cx="1963698" cy="204311"/>
          </a:xfrm>
          <a:prstGeom prst="rect">
            <a:avLst/>
          </a:prstGeom>
          <a:noFill/>
          <a:ln/>
        </p:spPr>
        <p:txBody>
          <a:bodyPr wrap="none" lIns="0" tIns="0" rIns="0" bIns="0" rtlCol="0" anchor="t"/>
          <a:lstStyle/>
          <a:p>
            <a:pPr algn="l" indent="0" marL="0">
              <a:lnSpc>
                <a:spcPts val="1600"/>
              </a:lnSpc>
              <a:buNone/>
            </a:pPr>
            <a:r>
              <a:rPr lang="en-US" sz="1250" dirty="0">
                <a:solidFill>
                  <a:srgbClr val="CAD6DE"/>
                </a:solidFill>
                <a:latin typeface="Unbounded" pitchFamily="34" charset="0"/>
                <a:ea typeface="Unbounded" pitchFamily="34" charset="-122"/>
                <a:cs typeface="Unbounded" pitchFamily="34" charset="-120"/>
              </a:rPr>
              <a:t>Correlation Analysis</a:t>
            </a:r>
            <a:endParaRPr lang="en-US" sz="1250" dirty="0"/>
          </a:p>
        </p:txBody>
      </p:sp>
      <p:sp>
        <p:nvSpPr>
          <p:cNvPr id="30" name="Text 26"/>
          <p:cNvSpPr/>
          <p:nvPr/>
        </p:nvSpPr>
        <p:spPr>
          <a:xfrm>
            <a:off x="7700486" y="5959078"/>
            <a:ext cx="6381869" cy="444579"/>
          </a:xfrm>
          <a:prstGeom prst="rect">
            <a:avLst/>
          </a:prstGeom>
          <a:noFill/>
          <a:ln/>
        </p:spPr>
        <p:txBody>
          <a:bodyPr wrap="square" lIns="0" tIns="0" rIns="0" bIns="0" rtlCol="0" anchor="t"/>
          <a:lstStyle/>
          <a:p>
            <a:pPr algn="l" indent="0" marL="0">
              <a:lnSpc>
                <a:spcPts val="1750"/>
              </a:lnSpc>
              <a:buNone/>
            </a:pPr>
            <a:r>
              <a:rPr lang="en-US" sz="1050" dirty="0">
                <a:solidFill>
                  <a:srgbClr val="CAD6DE"/>
                </a:solidFill>
                <a:latin typeface="Cabin" pitchFamily="34" charset="0"/>
                <a:ea typeface="Cabin" pitchFamily="34" charset="-122"/>
                <a:cs typeface="Cabin" pitchFamily="34" charset="-120"/>
              </a:rPr>
              <a:t>Investigated relationships between different variables, such as arrivals and spending, to uncover dependencies.</a:t>
            </a:r>
            <a:endParaRPr lang="en-US" sz="1050" dirty="0"/>
          </a:p>
        </p:txBody>
      </p:sp>
      <p:sp>
        <p:nvSpPr>
          <p:cNvPr id="31" name="Shape 27"/>
          <p:cNvSpPr/>
          <p:nvPr/>
        </p:nvSpPr>
        <p:spPr>
          <a:xfrm>
            <a:off x="7492246" y="6755190"/>
            <a:ext cx="69413" cy="69413"/>
          </a:xfrm>
          <a:prstGeom prst="roundRect">
            <a:avLst>
              <a:gd name="adj" fmla="val 658666"/>
            </a:avLst>
          </a:prstGeom>
          <a:solidFill>
            <a:srgbClr val="0A988B"/>
          </a:solidFill>
          <a:ln/>
        </p:spPr>
      </p:sp>
      <p:sp>
        <p:nvSpPr>
          <p:cNvPr id="32" name="Text 28"/>
          <p:cNvSpPr/>
          <p:nvPr/>
        </p:nvSpPr>
        <p:spPr>
          <a:xfrm>
            <a:off x="7700486" y="6681430"/>
            <a:ext cx="1983819" cy="204311"/>
          </a:xfrm>
          <a:prstGeom prst="rect">
            <a:avLst/>
          </a:prstGeom>
          <a:noFill/>
          <a:ln/>
        </p:spPr>
        <p:txBody>
          <a:bodyPr wrap="none" lIns="0" tIns="0" rIns="0" bIns="0" rtlCol="0" anchor="t"/>
          <a:lstStyle/>
          <a:p>
            <a:pPr algn="l" indent="0" marL="0">
              <a:lnSpc>
                <a:spcPts val="1600"/>
              </a:lnSpc>
              <a:buNone/>
            </a:pPr>
            <a:r>
              <a:rPr lang="en-US" sz="1250" dirty="0">
                <a:solidFill>
                  <a:srgbClr val="CAD6DE"/>
                </a:solidFill>
                <a:latin typeface="Unbounded" pitchFamily="34" charset="0"/>
                <a:ea typeface="Unbounded" pitchFamily="34" charset="-122"/>
                <a:cs typeface="Unbounded" pitchFamily="34" charset="-120"/>
              </a:rPr>
              <a:t>Interactive Features</a:t>
            </a:r>
            <a:endParaRPr lang="en-US" sz="1250" dirty="0"/>
          </a:p>
        </p:txBody>
      </p:sp>
      <p:sp>
        <p:nvSpPr>
          <p:cNvPr id="33" name="Text 29"/>
          <p:cNvSpPr/>
          <p:nvPr/>
        </p:nvSpPr>
        <p:spPr>
          <a:xfrm>
            <a:off x="7700486" y="7024568"/>
            <a:ext cx="6381869" cy="444579"/>
          </a:xfrm>
          <a:prstGeom prst="rect">
            <a:avLst/>
          </a:prstGeom>
          <a:noFill/>
          <a:ln/>
        </p:spPr>
        <p:txBody>
          <a:bodyPr wrap="square" lIns="0" tIns="0" rIns="0" bIns="0" rtlCol="0" anchor="t"/>
          <a:lstStyle/>
          <a:p>
            <a:pPr algn="l" indent="0" marL="0">
              <a:lnSpc>
                <a:spcPts val="1750"/>
              </a:lnSpc>
              <a:buNone/>
            </a:pPr>
            <a:r>
              <a:rPr lang="en-US" sz="1050" dirty="0">
                <a:solidFill>
                  <a:srgbClr val="CAD6DE"/>
                </a:solidFill>
                <a:latin typeface="Cabin" pitchFamily="34" charset="0"/>
                <a:ea typeface="Cabin" pitchFamily="34" charset="-122"/>
                <a:cs typeface="Cabin" pitchFamily="34" charset="-120"/>
              </a:rPr>
              <a:t>Implemented Drill-Through Pages and Bookmarks for enhanced user experience and dynamic exploration of data (Forecast, Historical, Growth Markets).</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1975" y="386358"/>
            <a:ext cx="2200989" cy="206693"/>
          </a:xfrm>
          <a:prstGeom prst="rect">
            <a:avLst/>
          </a:prstGeom>
          <a:noFill/>
          <a:ln/>
        </p:spPr>
        <p:txBody>
          <a:bodyPr wrap="none" lIns="0" tIns="0" rIns="0" bIns="0" rtlCol="0" anchor="t"/>
          <a:lstStyle/>
          <a:p>
            <a:pPr algn="l" indent="0" marL="0">
              <a:lnSpc>
                <a:spcPts val="1600"/>
              </a:lnSpc>
              <a:buNone/>
            </a:pPr>
            <a:r>
              <a:rPr lang="en-US" sz="1300" dirty="0">
                <a:solidFill>
                  <a:srgbClr val="FFFFFF"/>
                </a:solidFill>
                <a:latin typeface="Unbounded" pitchFamily="34" charset="0"/>
                <a:ea typeface="Unbounded" pitchFamily="34" charset="-122"/>
                <a:cs typeface="Unbounded" pitchFamily="34" charset="-120"/>
              </a:rPr>
              <a:t>Behind the Dashboard</a:t>
            </a:r>
            <a:endParaRPr lang="en-US" sz="1300" dirty="0"/>
          </a:p>
        </p:txBody>
      </p:sp>
      <p:sp>
        <p:nvSpPr>
          <p:cNvPr id="3" name="Text 1"/>
          <p:cNvSpPr/>
          <p:nvPr/>
        </p:nvSpPr>
        <p:spPr>
          <a:xfrm>
            <a:off x="561975" y="649248"/>
            <a:ext cx="7449860" cy="413266"/>
          </a:xfrm>
          <a:prstGeom prst="rect">
            <a:avLst/>
          </a:prstGeom>
          <a:noFill/>
          <a:ln/>
        </p:spPr>
        <p:txBody>
          <a:bodyPr wrap="none" lIns="0" tIns="0" rIns="0" bIns="0" rtlCol="0" anchor="t"/>
          <a:lstStyle/>
          <a:p>
            <a:pPr algn="l" indent="0" marL="0">
              <a:lnSpc>
                <a:spcPts val="3250"/>
              </a:lnSpc>
              <a:buNone/>
            </a:pPr>
            <a:r>
              <a:rPr lang="en-US" sz="2600" dirty="0">
                <a:solidFill>
                  <a:srgbClr val="FFFFFF"/>
                </a:solidFill>
                <a:latin typeface="Unbounded" pitchFamily="34" charset="0"/>
                <a:ea typeface="Unbounded" pitchFamily="34" charset="-122"/>
                <a:cs typeface="Unbounded" pitchFamily="34" charset="-120"/>
              </a:rPr>
              <a:t>Power BI Data Model &amp; DAX Measures</a:t>
            </a:r>
            <a:endParaRPr lang="en-US" sz="2600" dirty="0"/>
          </a:p>
        </p:txBody>
      </p:sp>
      <p:pic>
        <p:nvPicPr>
          <p:cNvPr id="4" name="Image 0" descr="preencoded.png">    </p:cNvPr>
          <p:cNvPicPr>
            <a:picLocks noChangeAspect="1"/>
          </p:cNvPicPr>
          <p:nvPr/>
        </p:nvPicPr>
        <p:blipFill>
          <a:blip r:embed="rId1"/>
          <a:stretch>
            <a:fillRect/>
          </a:stretch>
        </p:blipFill>
        <p:spPr>
          <a:xfrm>
            <a:off x="561975" y="1431250"/>
            <a:ext cx="6581894" cy="6581894"/>
          </a:xfrm>
          <a:prstGeom prst="rect">
            <a:avLst/>
          </a:prstGeom>
        </p:spPr>
      </p:pic>
      <p:sp>
        <p:nvSpPr>
          <p:cNvPr id="5" name="Text 2"/>
          <p:cNvSpPr/>
          <p:nvPr/>
        </p:nvSpPr>
        <p:spPr>
          <a:xfrm>
            <a:off x="7494151" y="1399699"/>
            <a:ext cx="6581894" cy="674370"/>
          </a:xfrm>
          <a:prstGeom prst="rect">
            <a:avLst/>
          </a:prstGeom>
          <a:noFill/>
          <a:ln/>
        </p:spPr>
        <p:txBody>
          <a:bodyPr wrap="square" lIns="0" tIns="0" rIns="0" bIns="0" rtlCol="0" anchor="t"/>
          <a:lstStyle/>
          <a:p>
            <a:pPr algn="l" indent="0" marL="0">
              <a:lnSpc>
                <a:spcPts val="1750"/>
              </a:lnSpc>
              <a:buNone/>
            </a:pPr>
            <a:r>
              <a:rPr lang="en-US" sz="1100" dirty="0">
                <a:solidFill>
                  <a:srgbClr val="CAD6DE"/>
                </a:solidFill>
                <a:latin typeface="Cabin" pitchFamily="34" charset="0"/>
                <a:ea typeface="Cabin" pitchFamily="34" charset="-122"/>
                <a:cs typeface="Cabin" pitchFamily="34" charset="-120"/>
              </a:rPr>
              <a:t>The Power BI data model is meticulously structured to ensure optimal performance and analytical depth. It integrates several key tables, each playing a crucial role in providing a comprehensive view of the tourism landscape.</a:t>
            </a:r>
            <a:endParaRPr lang="en-US" sz="1100" dirty="0"/>
          </a:p>
        </p:txBody>
      </p:sp>
      <p:sp>
        <p:nvSpPr>
          <p:cNvPr id="6" name="Text 3"/>
          <p:cNvSpPr/>
          <p:nvPr/>
        </p:nvSpPr>
        <p:spPr>
          <a:xfrm>
            <a:off x="7494151" y="2200513"/>
            <a:ext cx="6581894" cy="449580"/>
          </a:xfrm>
          <a:prstGeom prst="rect">
            <a:avLst/>
          </a:prstGeom>
          <a:noFill/>
          <a:ln/>
        </p:spPr>
        <p:txBody>
          <a:bodyPr wrap="square" lIns="0" tIns="0" rIns="0" bIns="0" rtlCol="0" anchor="t"/>
          <a:lstStyle/>
          <a:p>
            <a:pPr algn="l" indent="0" marL="0">
              <a:lnSpc>
                <a:spcPts val="1750"/>
              </a:lnSpc>
              <a:buNone/>
            </a:pPr>
            <a:r>
              <a:rPr lang="en-US" sz="1100" dirty="0">
                <a:solidFill>
                  <a:srgbClr val="CAD6DE"/>
                </a:solidFill>
                <a:latin typeface="Cabin" pitchFamily="34" charset="0"/>
                <a:ea typeface="Cabin" pitchFamily="34" charset="-122"/>
                <a:cs typeface="Cabin" pitchFamily="34" charset="-120"/>
              </a:rPr>
              <a:t>These interconnected tables form the foundation for deriving complex insights and generating accurate forecasts.</a:t>
            </a:r>
            <a:endParaRPr lang="en-US" sz="1100" dirty="0"/>
          </a:p>
        </p:txBody>
      </p:sp>
      <p:sp>
        <p:nvSpPr>
          <p:cNvPr id="7" name="Text 4"/>
          <p:cNvSpPr/>
          <p:nvPr/>
        </p:nvSpPr>
        <p:spPr>
          <a:xfrm>
            <a:off x="7494151" y="2790587"/>
            <a:ext cx="1983819" cy="247888"/>
          </a:xfrm>
          <a:prstGeom prst="rect">
            <a:avLst/>
          </a:prstGeom>
          <a:noFill/>
          <a:ln/>
        </p:spPr>
        <p:txBody>
          <a:bodyPr wrap="none" lIns="0" tIns="0" rIns="0" bIns="0" rtlCol="0" anchor="t"/>
          <a:lstStyle/>
          <a:p>
            <a:pPr algn="l" indent="0" marL="0">
              <a:lnSpc>
                <a:spcPts val="1950"/>
              </a:lnSpc>
              <a:buNone/>
            </a:pPr>
            <a:r>
              <a:rPr lang="en-US" sz="1550" dirty="0">
                <a:solidFill>
                  <a:srgbClr val="FFFFFF"/>
                </a:solidFill>
                <a:latin typeface="Unbounded" pitchFamily="34" charset="0"/>
                <a:ea typeface="Unbounded" pitchFamily="34" charset="-122"/>
                <a:cs typeface="Unbounded" pitchFamily="34" charset="-120"/>
              </a:rPr>
              <a:t>Core Tables:</a:t>
            </a:r>
            <a:endParaRPr lang="en-US" sz="1550" dirty="0"/>
          </a:p>
        </p:txBody>
      </p:sp>
      <p:sp>
        <p:nvSpPr>
          <p:cNvPr id="8" name="Text 5"/>
          <p:cNvSpPr/>
          <p:nvPr/>
        </p:nvSpPr>
        <p:spPr>
          <a:xfrm>
            <a:off x="7494151" y="3178969"/>
            <a:ext cx="6581894" cy="224790"/>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CAD6DE"/>
                </a:solidFill>
                <a:latin typeface="Cabin" pitchFamily="34" charset="0"/>
                <a:ea typeface="Cabin" pitchFamily="34" charset="-122"/>
                <a:cs typeface="Cabin" pitchFamily="34" charset="-120"/>
              </a:rPr>
              <a:t>Countries Table:</a:t>
            </a:r>
            <a:pPr algn="l" indent="0" marL="0">
              <a:lnSpc>
                <a:spcPts val="1750"/>
              </a:lnSpc>
              <a:buNone/>
            </a:pPr>
            <a:r>
              <a:rPr lang="en-US" sz="1100" dirty="0">
                <a:solidFill>
                  <a:srgbClr val="CAD6DE"/>
                </a:solidFill>
                <a:latin typeface="Cabin" pitchFamily="34" charset="0"/>
                <a:ea typeface="Cabin" pitchFamily="34" charset="-122"/>
                <a:cs typeface="Cabin" pitchFamily="34" charset="-120"/>
              </a:rPr>
              <a:t> Contains geographical and demographic data for each country.</a:t>
            </a:r>
            <a:endParaRPr lang="en-US" sz="1100" dirty="0"/>
          </a:p>
        </p:txBody>
      </p:sp>
      <p:sp>
        <p:nvSpPr>
          <p:cNvPr id="9" name="Text 6"/>
          <p:cNvSpPr/>
          <p:nvPr/>
        </p:nvSpPr>
        <p:spPr>
          <a:xfrm>
            <a:off x="7494151" y="3452932"/>
            <a:ext cx="6581894" cy="224790"/>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CAD6DE"/>
                </a:solidFill>
                <a:latin typeface="Cabin" pitchFamily="34" charset="0"/>
                <a:ea typeface="Cabin" pitchFamily="34" charset="-122"/>
                <a:cs typeface="Cabin" pitchFamily="34" charset="-120"/>
              </a:rPr>
              <a:t>Arrivals Table:</a:t>
            </a:r>
            <a:pPr algn="l" indent="0" marL="0">
              <a:lnSpc>
                <a:spcPts val="1750"/>
              </a:lnSpc>
              <a:buNone/>
            </a:pPr>
            <a:r>
              <a:rPr lang="en-US" sz="1100" dirty="0">
                <a:solidFill>
                  <a:srgbClr val="CAD6DE"/>
                </a:solidFill>
                <a:latin typeface="Cabin" pitchFamily="34" charset="0"/>
                <a:ea typeface="Cabin" pitchFamily="34" charset="-122"/>
                <a:cs typeface="Cabin" pitchFamily="34" charset="-120"/>
              </a:rPr>
              <a:t> Records visitor numbers by country and time period.</a:t>
            </a:r>
            <a:endParaRPr lang="en-US" sz="1100" dirty="0"/>
          </a:p>
        </p:txBody>
      </p:sp>
      <p:sp>
        <p:nvSpPr>
          <p:cNvPr id="10" name="Text 7"/>
          <p:cNvSpPr/>
          <p:nvPr/>
        </p:nvSpPr>
        <p:spPr>
          <a:xfrm>
            <a:off x="7494151" y="3726894"/>
            <a:ext cx="6581894" cy="224790"/>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CAD6DE"/>
                </a:solidFill>
                <a:latin typeface="Cabin" pitchFamily="34" charset="0"/>
                <a:ea typeface="Cabin" pitchFamily="34" charset="-122"/>
                <a:cs typeface="Cabin" pitchFamily="34" charset="-120"/>
              </a:rPr>
              <a:t>Spend Table:</a:t>
            </a:r>
            <a:pPr algn="l" indent="0" marL="0">
              <a:lnSpc>
                <a:spcPts val="1750"/>
              </a:lnSpc>
              <a:buNone/>
            </a:pPr>
            <a:r>
              <a:rPr lang="en-US" sz="1100" dirty="0">
                <a:solidFill>
                  <a:srgbClr val="CAD6DE"/>
                </a:solidFill>
                <a:latin typeface="Cabin" pitchFamily="34" charset="0"/>
                <a:ea typeface="Cabin" pitchFamily="34" charset="-122"/>
                <a:cs typeface="Cabin" pitchFamily="34" charset="-120"/>
              </a:rPr>
              <a:t> Details financial expenditure per visitor.</a:t>
            </a:r>
            <a:endParaRPr lang="en-US" sz="1100" dirty="0"/>
          </a:p>
        </p:txBody>
      </p:sp>
      <p:sp>
        <p:nvSpPr>
          <p:cNvPr id="11" name="Text 8"/>
          <p:cNvSpPr/>
          <p:nvPr/>
        </p:nvSpPr>
        <p:spPr>
          <a:xfrm>
            <a:off x="7494151" y="4000857"/>
            <a:ext cx="6581894" cy="224790"/>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CAD6DE"/>
                </a:solidFill>
                <a:latin typeface="Cabin" pitchFamily="34" charset="0"/>
                <a:ea typeface="Cabin" pitchFamily="34" charset="-122"/>
                <a:cs typeface="Cabin" pitchFamily="34" charset="-120"/>
              </a:rPr>
              <a:t>Purpose Mix Table:</a:t>
            </a:r>
            <a:pPr algn="l" indent="0" marL="0">
              <a:lnSpc>
                <a:spcPts val="1750"/>
              </a:lnSpc>
              <a:buNone/>
            </a:pPr>
            <a:r>
              <a:rPr lang="en-US" sz="1100" dirty="0">
                <a:solidFill>
                  <a:srgbClr val="CAD6DE"/>
                </a:solidFill>
                <a:latin typeface="Cabin" pitchFamily="34" charset="0"/>
                <a:ea typeface="Cabin" pitchFamily="34" charset="-122"/>
                <a:cs typeface="Cabin" pitchFamily="34" charset="-120"/>
              </a:rPr>
              <a:t> Categorizes visits by their primary objective.</a:t>
            </a:r>
            <a:endParaRPr lang="en-US" sz="1100" dirty="0"/>
          </a:p>
        </p:txBody>
      </p:sp>
      <p:sp>
        <p:nvSpPr>
          <p:cNvPr id="12" name="Text 9"/>
          <p:cNvSpPr/>
          <p:nvPr/>
        </p:nvSpPr>
        <p:spPr>
          <a:xfrm>
            <a:off x="7494151" y="4274820"/>
            <a:ext cx="6581894" cy="224790"/>
          </a:xfrm>
          <a:prstGeom prst="rect">
            <a:avLst/>
          </a:prstGeom>
          <a:noFill/>
          <a:ln/>
        </p:spPr>
        <p:txBody>
          <a:bodyPr wrap="none" lIns="0" tIns="0" rIns="0" bIns="0" rtlCol="0" anchor="t"/>
          <a:lstStyle/>
          <a:p>
            <a:pPr algn="l" marL="342900" indent="-342900">
              <a:lnSpc>
                <a:spcPts val="1750"/>
              </a:lnSpc>
              <a:buSzPct val="100000"/>
              <a:buChar char="•"/>
            </a:pPr>
            <a:r>
              <a:rPr lang="en-US" sz="1100" b="1" dirty="0">
                <a:solidFill>
                  <a:srgbClr val="CAD6DE"/>
                </a:solidFill>
                <a:latin typeface="Cabin" pitchFamily="34" charset="0"/>
                <a:ea typeface="Cabin" pitchFamily="34" charset="-122"/>
                <a:cs typeface="Cabin" pitchFamily="34" charset="-120"/>
              </a:rPr>
              <a:t>Date Table:</a:t>
            </a:r>
            <a:pPr algn="l" indent="0" marL="0">
              <a:lnSpc>
                <a:spcPts val="1750"/>
              </a:lnSpc>
              <a:buNone/>
            </a:pPr>
            <a:r>
              <a:rPr lang="en-US" sz="1100" dirty="0">
                <a:solidFill>
                  <a:srgbClr val="CAD6DE"/>
                </a:solidFill>
                <a:latin typeface="Cabin" pitchFamily="34" charset="0"/>
                <a:ea typeface="Cabin" pitchFamily="34" charset="-122"/>
                <a:cs typeface="Cabin" pitchFamily="34" charset="-120"/>
              </a:rPr>
              <a:t> Provides a hierarchical structure for time-based analysis.</a:t>
            </a:r>
            <a:endParaRPr lang="en-US" sz="1100" dirty="0"/>
          </a:p>
        </p:txBody>
      </p:sp>
      <p:sp>
        <p:nvSpPr>
          <p:cNvPr id="13" name="Shape 10"/>
          <p:cNvSpPr/>
          <p:nvPr/>
        </p:nvSpPr>
        <p:spPr>
          <a:xfrm>
            <a:off x="561975" y="8329136"/>
            <a:ext cx="13506450" cy="975360"/>
          </a:xfrm>
          <a:prstGeom prst="roundRect">
            <a:avLst>
              <a:gd name="adj" fmla="val 2161"/>
            </a:avLst>
          </a:prstGeom>
          <a:solidFill>
            <a:srgbClr val="304755"/>
          </a:solidFill>
          <a:ln/>
        </p:spPr>
      </p:sp>
      <p:sp>
        <p:nvSpPr>
          <p:cNvPr id="14" name="Shape 11"/>
          <p:cNvSpPr/>
          <p:nvPr/>
        </p:nvSpPr>
        <p:spPr>
          <a:xfrm>
            <a:off x="561975" y="8329136"/>
            <a:ext cx="4502110" cy="487680"/>
          </a:xfrm>
          <a:prstGeom prst="roundRect">
            <a:avLst>
              <a:gd name="adj" fmla="val 4322"/>
            </a:avLst>
          </a:prstGeom>
          <a:solidFill>
            <a:srgbClr val="304755"/>
          </a:solidFill>
          <a:ln/>
        </p:spPr>
      </p:sp>
      <p:sp>
        <p:nvSpPr>
          <p:cNvPr id="15" name="Text 12"/>
          <p:cNvSpPr/>
          <p:nvPr/>
        </p:nvSpPr>
        <p:spPr>
          <a:xfrm>
            <a:off x="702469" y="8469630"/>
            <a:ext cx="1683901" cy="206693"/>
          </a:xfrm>
          <a:prstGeom prst="rect">
            <a:avLst/>
          </a:prstGeom>
          <a:noFill/>
          <a:ln/>
        </p:spPr>
        <p:txBody>
          <a:bodyPr wrap="none" lIns="0" tIns="0" rIns="0" bIns="0" rtlCol="0" anchor="t"/>
          <a:lstStyle/>
          <a:p>
            <a:pPr algn="l" indent="0" marL="0">
              <a:lnSpc>
                <a:spcPts val="1600"/>
              </a:lnSpc>
              <a:buNone/>
            </a:pPr>
            <a:r>
              <a:rPr lang="en-US" sz="1300" dirty="0">
                <a:solidFill>
                  <a:srgbClr val="CAD6DE"/>
                </a:solidFill>
                <a:latin typeface="Unbounded" pitchFamily="34" charset="0"/>
                <a:ea typeface="Unbounded" pitchFamily="34" charset="-122"/>
                <a:cs typeface="Unbounded" pitchFamily="34" charset="-120"/>
              </a:rPr>
              <a:t>Spend Per Visitor</a:t>
            </a:r>
            <a:endParaRPr lang="en-US" sz="1300" dirty="0"/>
          </a:p>
        </p:txBody>
      </p:sp>
      <p:sp>
        <p:nvSpPr>
          <p:cNvPr id="16" name="Shape 13"/>
          <p:cNvSpPr/>
          <p:nvPr/>
        </p:nvSpPr>
        <p:spPr>
          <a:xfrm>
            <a:off x="5064085" y="8329136"/>
            <a:ext cx="4502110" cy="487680"/>
          </a:xfrm>
          <a:prstGeom prst="rect">
            <a:avLst/>
          </a:prstGeom>
          <a:solidFill>
            <a:srgbClr val="304755"/>
          </a:solidFill>
          <a:ln/>
        </p:spPr>
      </p:sp>
      <p:sp>
        <p:nvSpPr>
          <p:cNvPr id="17" name="Shape 14"/>
          <p:cNvSpPr/>
          <p:nvPr/>
        </p:nvSpPr>
        <p:spPr>
          <a:xfrm>
            <a:off x="5064085" y="8329136"/>
            <a:ext cx="15240" cy="487680"/>
          </a:xfrm>
          <a:prstGeom prst="roundRect">
            <a:avLst>
              <a:gd name="adj" fmla="val 138308"/>
            </a:avLst>
          </a:prstGeom>
          <a:solidFill>
            <a:srgbClr val="49606E"/>
          </a:solidFill>
          <a:ln/>
        </p:spPr>
      </p:sp>
      <p:sp>
        <p:nvSpPr>
          <p:cNvPr id="18" name="Text 15"/>
          <p:cNvSpPr/>
          <p:nvPr/>
        </p:nvSpPr>
        <p:spPr>
          <a:xfrm>
            <a:off x="5204579" y="8469630"/>
            <a:ext cx="1653183" cy="206693"/>
          </a:xfrm>
          <a:prstGeom prst="rect">
            <a:avLst/>
          </a:prstGeom>
          <a:noFill/>
          <a:ln/>
        </p:spPr>
        <p:txBody>
          <a:bodyPr wrap="none" lIns="0" tIns="0" rIns="0" bIns="0" rtlCol="0" anchor="t"/>
          <a:lstStyle/>
          <a:p>
            <a:pPr algn="l" indent="0" marL="0">
              <a:lnSpc>
                <a:spcPts val="1600"/>
              </a:lnSpc>
              <a:buNone/>
            </a:pPr>
            <a:r>
              <a:rPr lang="en-US" sz="1300" dirty="0">
                <a:solidFill>
                  <a:srgbClr val="CAD6DE"/>
                </a:solidFill>
                <a:latin typeface="Unbounded" pitchFamily="34" charset="0"/>
                <a:ea typeface="Unbounded" pitchFamily="34" charset="-122"/>
                <a:cs typeface="Unbounded" pitchFamily="34" charset="-120"/>
              </a:rPr>
              <a:t>YOY Growth %</a:t>
            </a:r>
            <a:endParaRPr lang="en-US" sz="1300" dirty="0"/>
          </a:p>
        </p:txBody>
      </p:sp>
      <p:sp>
        <p:nvSpPr>
          <p:cNvPr id="19" name="Shape 16"/>
          <p:cNvSpPr/>
          <p:nvPr/>
        </p:nvSpPr>
        <p:spPr>
          <a:xfrm>
            <a:off x="9566196" y="8329136"/>
            <a:ext cx="4502110" cy="487680"/>
          </a:xfrm>
          <a:prstGeom prst="rect">
            <a:avLst/>
          </a:prstGeom>
          <a:solidFill>
            <a:srgbClr val="304755"/>
          </a:solidFill>
          <a:ln/>
        </p:spPr>
      </p:sp>
      <p:sp>
        <p:nvSpPr>
          <p:cNvPr id="20" name="Shape 17"/>
          <p:cNvSpPr/>
          <p:nvPr/>
        </p:nvSpPr>
        <p:spPr>
          <a:xfrm>
            <a:off x="9566196" y="8329136"/>
            <a:ext cx="15240" cy="487680"/>
          </a:xfrm>
          <a:prstGeom prst="roundRect">
            <a:avLst>
              <a:gd name="adj" fmla="val 138308"/>
            </a:avLst>
          </a:prstGeom>
          <a:solidFill>
            <a:srgbClr val="49606E"/>
          </a:solidFill>
          <a:ln/>
        </p:spPr>
      </p:sp>
      <p:sp>
        <p:nvSpPr>
          <p:cNvPr id="21" name="Text 18"/>
          <p:cNvSpPr/>
          <p:nvPr/>
        </p:nvSpPr>
        <p:spPr>
          <a:xfrm>
            <a:off x="9706689" y="8469630"/>
            <a:ext cx="2121932" cy="206693"/>
          </a:xfrm>
          <a:prstGeom prst="rect">
            <a:avLst/>
          </a:prstGeom>
          <a:noFill/>
          <a:ln/>
        </p:spPr>
        <p:txBody>
          <a:bodyPr wrap="none" lIns="0" tIns="0" rIns="0" bIns="0" rtlCol="0" anchor="t"/>
          <a:lstStyle/>
          <a:p>
            <a:pPr algn="l" indent="0" marL="0">
              <a:lnSpc>
                <a:spcPts val="1600"/>
              </a:lnSpc>
              <a:buNone/>
            </a:pPr>
            <a:r>
              <a:rPr lang="en-US" sz="1300" dirty="0">
                <a:solidFill>
                  <a:srgbClr val="CAD6DE"/>
                </a:solidFill>
                <a:latin typeface="Unbounded" pitchFamily="34" charset="0"/>
                <a:ea typeface="Unbounded" pitchFamily="34" charset="-122"/>
                <a:cs typeface="Unbounded" pitchFamily="34" charset="-120"/>
              </a:rPr>
              <a:t>Forecast Accuracy %</a:t>
            </a:r>
            <a:endParaRPr lang="en-US" sz="1300" dirty="0"/>
          </a:p>
        </p:txBody>
      </p:sp>
      <p:sp>
        <p:nvSpPr>
          <p:cNvPr id="22" name="Shape 19"/>
          <p:cNvSpPr/>
          <p:nvPr/>
        </p:nvSpPr>
        <p:spPr>
          <a:xfrm>
            <a:off x="561975" y="8816816"/>
            <a:ext cx="6753106" cy="487680"/>
          </a:xfrm>
          <a:prstGeom prst="rect">
            <a:avLst/>
          </a:prstGeom>
          <a:solidFill>
            <a:srgbClr val="304755"/>
          </a:solidFill>
          <a:ln/>
        </p:spPr>
      </p:sp>
      <p:sp>
        <p:nvSpPr>
          <p:cNvPr id="23" name="Shape 20"/>
          <p:cNvSpPr/>
          <p:nvPr/>
        </p:nvSpPr>
        <p:spPr>
          <a:xfrm>
            <a:off x="561975" y="8816816"/>
            <a:ext cx="6753106" cy="15240"/>
          </a:xfrm>
          <a:prstGeom prst="roundRect">
            <a:avLst>
              <a:gd name="adj" fmla="val 138308"/>
            </a:avLst>
          </a:prstGeom>
          <a:solidFill>
            <a:srgbClr val="49606E"/>
          </a:solidFill>
          <a:ln/>
        </p:spPr>
      </p:sp>
      <p:sp>
        <p:nvSpPr>
          <p:cNvPr id="24" name="Text 21"/>
          <p:cNvSpPr/>
          <p:nvPr/>
        </p:nvSpPr>
        <p:spPr>
          <a:xfrm>
            <a:off x="702469" y="8957310"/>
            <a:ext cx="1887855" cy="206693"/>
          </a:xfrm>
          <a:prstGeom prst="rect">
            <a:avLst/>
          </a:prstGeom>
          <a:noFill/>
          <a:ln/>
        </p:spPr>
        <p:txBody>
          <a:bodyPr wrap="none" lIns="0" tIns="0" rIns="0" bIns="0" rtlCol="0" anchor="t"/>
          <a:lstStyle/>
          <a:p>
            <a:pPr algn="l" indent="0" marL="0">
              <a:lnSpc>
                <a:spcPts val="1600"/>
              </a:lnSpc>
              <a:buNone/>
            </a:pPr>
            <a:r>
              <a:rPr lang="en-US" sz="1300" dirty="0">
                <a:solidFill>
                  <a:srgbClr val="CAD6DE"/>
                </a:solidFill>
                <a:latin typeface="Unbounded" pitchFamily="34" charset="0"/>
                <a:ea typeface="Unbounded" pitchFamily="34" charset="-122"/>
                <a:cs typeface="Unbounded" pitchFamily="34" charset="-120"/>
              </a:rPr>
              <a:t>Visitor Retention %</a:t>
            </a:r>
            <a:endParaRPr lang="en-US" sz="1300" dirty="0"/>
          </a:p>
        </p:txBody>
      </p:sp>
      <p:sp>
        <p:nvSpPr>
          <p:cNvPr id="25" name="Shape 22"/>
          <p:cNvSpPr/>
          <p:nvPr/>
        </p:nvSpPr>
        <p:spPr>
          <a:xfrm>
            <a:off x="7315081" y="8816816"/>
            <a:ext cx="6753225" cy="487680"/>
          </a:xfrm>
          <a:prstGeom prst="rect">
            <a:avLst/>
          </a:prstGeom>
          <a:solidFill>
            <a:srgbClr val="304755"/>
          </a:solidFill>
          <a:ln/>
        </p:spPr>
      </p:sp>
      <p:sp>
        <p:nvSpPr>
          <p:cNvPr id="26" name="Shape 23"/>
          <p:cNvSpPr/>
          <p:nvPr/>
        </p:nvSpPr>
        <p:spPr>
          <a:xfrm>
            <a:off x="7315081" y="8816816"/>
            <a:ext cx="15240" cy="487680"/>
          </a:xfrm>
          <a:prstGeom prst="roundRect">
            <a:avLst>
              <a:gd name="adj" fmla="val 138308"/>
            </a:avLst>
          </a:prstGeom>
          <a:solidFill>
            <a:srgbClr val="49606E"/>
          </a:solidFill>
          <a:ln/>
        </p:spPr>
      </p:sp>
      <p:sp>
        <p:nvSpPr>
          <p:cNvPr id="27" name="Shape 24"/>
          <p:cNvSpPr/>
          <p:nvPr/>
        </p:nvSpPr>
        <p:spPr>
          <a:xfrm>
            <a:off x="7315081" y="8816816"/>
            <a:ext cx="6753225" cy="15240"/>
          </a:xfrm>
          <a:prstGeom prst="roundRect">
            <a:avLst>
              <a:gd name="adj" fmla="val 138308"/>
            </a:avLst>
          </a:prstGeom>
          <a:solidFill>
            <a:srgbClr val="49606E"/>
          </a:solidFill>
          <a:ln/>
        </p:spPr>
      </p:sp>
      <p:sp>
        <p:nvSpPr>
          <p:cNvPr id="28" name="Text 25"/>
          <p:cNvSpPr/>
          <p:nvPr/>
        </p:nvSpPr>
        <p:spPr>
          <a:xfrm>
            <a:off x="7455575" y="8957310"/>
            <a:ext cx="1732002" cy="206693"/>
          </a:xfrm>
          <a:prstGeom prst="rect">
            <a:avLst/>
          </a:prstGeom>
          <a:noFill/>
          <a:ln/>
        </p:spPr>
        <p:txBody>
          <a:bodyPr wrap="none" lIns="0" tIns="0" rIns="0" bIns="0" rtlCol="0" anchor="t"/>
          <a:lstStyle/>
          <a:p>
            <a:pPr algn="l" indent="0" marL="0">
              <a:lnSpc>
                <a:spcPts val="1600"/>
              </a:lnSpc>
              <a:buNone/>
            </a:pPr>
            <a:r>
              <a:rPr lang="en-US" sz="1300" dirty="0">
                <a:solidFill>
                  <a:srgbClr val="CAD6DE"/>
                </a:solidFill>
                <a:latin typeface="Unbounded" pitchFamily="34" charset="0"/>
                <a:ea typeface="Unbounded" pitchFamily="34" charset="-122"/>
                <a:cs typeface="Unbounded" pitchFamily="34" charset="-120"/>
              </a:rPr>
              <a:t>Seasonality Index</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5803" y="485180"/>
            <a:ext cx="2647236" cy="259556"/>
          </a:xfrm>
          <a:prstGeom prst="rect">
            <a:avLst/>
          </a:prstGeom>
          <a:noFill/>
          <a:ln/>
        </p:spPr>
        <p:txBody>
          <a:bodyPr wrap="none" lIns="0" tIns="0" rIns="0" bIns="0" rtlCol="0" anchor="t"/>
          <a:lstStyle/>
          <a:p>
            <a:pPr algn="l" indent="0" marL="0">
              <a:lnSpc>
                <a:spcPts val="2000"/>
              </a:lnSpc>
              <a:buNone/>
            </a:pPr>
            <a:r>
              <a:rPr lang="en-US" sz="1600" dirty="0">
                <a:solidFill>
                  <a:srgbClr val="FFFFFF"/>
                </a:solidFill>
                <a:latin typeface="Unbounded" pitchFamily="34" charset="0"/>
                <a:ea typeface="Unbounded" pitchFamily="34" charset="-122"/>
                <a:cs typeface="Unbounded" pitchFamily="34" charset="-120"/>
              </a:rPr>
              <a:t>Performance Metrics</a:t>
            </a:r>
            <a:endParaRPr lang="en-US" sz="1600" dirty="0"/>
          </a:p>
        </p:txBody>
      </p:sp>
      <p:sp>
        <p:nvSpPr>
          <p:cNvPr id="3" name="Text 1"/>
          <p:cNvSpPr/>
          <p:nvPr/>
        </p:nvSpPr>
        <p:spPr>
          <a:xfrm>
            <a:off x="705803" y="815221"/>
            <a:ext cx="8137446" cy="518874"/>
          </a:xfrm>
          <a:prstGeom prst="rect">
            <a:avLst/>
          </a:prstGeom>
          <a:noFill/>
          <a:ln/>
        </p:spPr>
        <p:txBody>
          <a:bodyPr wrap="none" lIns="0" tIns="0" rIns="0" bIns="0" rtlCol="0" anchor="t"/>
          <a:lstStyle/>
          <a:p>
            <a:pPr algn="l" indent="0" marL="0">
              <a:lnSpc>
                <a:spcPts val="4050"/>
              </a:lnSpc>
              <a:buNone/>
            </a:pPr>
            <a:r>
              <a:rPr lang="en-US" sz="3250" dirty="0">
                <a:solidFill>
                  <a:srgbClr val="FFFFFF"/>
                </a:solidFill>
                <a:latin typeface="Unbounded" pitchFamily="34" charset="0"/>
                <a:ea typeface="Unbounded" pitchFamily="34" charset="-122"/>
                <a:cs typeface="Unbounded" pitchFamily="34" charset="-120"/>
              </a:rPr>
              <a:t>Key Insights from the Dashboard</a:t>
            </a:r>
            <a:endParaRPr lang="en-US" sz="3250" dirty="0"/>
          </a:p>
        </p:txBody>
      </p:sp>
      <p:sp>
        <p:nvSpPr>
          <p:cNvPr id="4" name="Text 2"/>
          <p:cNvSpPr/>
          <p:nvPr/>
        </p:nvSpPr>
        <p:spPr>
          <a:xfrm>
            <a:off x="705803" y="1598771"/>
            <a:ext cx="13218795" cy="564594"/>
          </a:xfrm>
          <a:prstGeom prst="rect">
            <a:avLst/>
          </a:prstGeom>
          <a:noFill/>
          <a:ln/>
        </p:spPr>
        <p:txBody>
          <a:bodyPr wrap="square" lIns="0" tIns="0" rIns="0" bIns="0" rtlCol="0" anchor="t"/>
          <a:lstStyle/>
          <a:p>
            <a:pPr algn="l" indent="0" marL="0">
              <a:lnSpc>
                <a:spcPts val="2200"/>
              </a:lnSpc>
              <a:buNone/>
            </a:pPr>
            <a:r>
              <a:rPr lang="en-US" sz="1350" dirty="0">
                <a:solidFill>
                  <a:srgbClr val="CAD6DE"/>
                </a:solidFill>
                <a:latin typeface="Cabin" pitchFamily="34" charset="0"/>
                <a:ea typeface="Cabin" pitchFamily="34" charset="-122"/>
                <a:cs typeface="Cabin" pitchFamily="34" charset="-120"/>
              </a:rPr>
              <a:t>The dashboard provides a snapshot of critical performance indicators, offering immediate insights into the current state and forecasted trajectory of tourism. These metrics are vital for quick assessments and strategic adjustments.</a:t>
            </a:r>
            <a:endParaRPr lang="en-US" sz="1350" dirty="0"/>
          </a:p>
        </p:txBody>
      </p:sp>
      <p:sp>
        <p:nvSpPr>
          <p:cNvPr id="5" name="Text 3"/>
          <p:cNvSpPr/>
          <p:nvPr/>
        </p:nvSpPr>
        <p:spPr>
          <a:xfrm>
            <a:off x="705803" y="2450068"/>
            <a:ext cx="3139321" cy="582335"/>
          </a:xfrm>
          <a:prstGeom prst="rect">
            <a:avLst/>
          </a:prstGeom>
          <a:noFill/>
          <a:ln/>
        </p:spPr>
        <p:txBody>
          <a:bodyPr wrap="none" lIns="0" tIns="0" rIns="0" bIns="0" rtlCol="0" anchor="t"/>
          <a:lstStyle/>
          <a:p>
            <a:pPr algn="ctr" indent="0" marL="0">
              <a:lnSpc>
                <a:spcPts val="4550"/>
              </a:lnSpc>
              <a:buNone/>
            </a:pPr>
            <a:r>
              <a:rPr lang="en-US" sz="4550" dirty="0">
                <a:solidFill>
                  <a:srgbClr val="CAD6DE"/>
                </a:solidFill>
                <a:latin typeface="Unbounded" pitchFamily="34" charset="0"/>
                <a:ea typeface="Unbounded" pitchFamily="34" charset="-122"/>
                <a:cs typeface="Unbounded" pitchFamily="34" charset="-120"/>
              </a:rPr>
              <a:t>4.70M</a:t>
            </a:r>
            <a:endParaRPr lang="en-US" sz="4550" dirty="0"/>
          </a:p>
        </p:txBody>
      </p:sp>
      <p:sp>
        <p:nvSpPr>
          <p:cNvPr id="6" name="Text 4"/>
          <p:cNvSpPr/>
          <p:nvPr/>
        </p:nvSpPr>
        <p:spPr>
          <a:xfrm>
            <a:off x="1237417" y="3252907"/>
            <a:ext cx="2076093" cy="259556"/>
          </a:xfrm>
          <a:prstGeom prst="rect">
            <a:avLst/>
          </a:prstGeom>
          <a:noFill/>
          <a:ln/>
        </p:spPr>
        <p:txBody>
          <a:bodyPr wrap="none" lIns="0" tIns="0" rIns="0" bIns="0" rtlCol="0" anchor="t"/>
          <a:lstStyle/>
          <a:p>
            <a:pPr algn="ctr" indent="0" marL="0">
              <a:lnSpc>
                <a:spcPts val="2000"/>
              </a:lnSpc>
              <a:buNone/>
            </a:pPr>
            <a:r>
              <a:rPr lang="en-US" sz="1600" dirty="0">
                <a:solidFill>
                  <a:srgbClr val="CAD6DE"/>
                </a:solidFill>
                <a:latin typeface="Unbounded" pitchFamily="34" charset="0"/>
                <a:ea typeface="Unbounded" pitchFamily="34" charset="-122"/>
                <a:cs typeface="Unbounded" pitchFamily="34" charset="-120"/>
              </a:rPr>
              <a:t>Total Visitors</a:t>
            </a:r>
            <a:endParaRPr lang="en-US" sz="1600" dirty="0"/>
          </a:p>
        </p:txBody>
      </p:sp>
      <p:sp>
        <p:nvSpPr>
          <p:cNvPr id="7" name="Text 5"/>
          <p:cNvSpPr/>
          <p:nvPr/>
        </p:nvSpPr>
        <p:spPr>
          <a:xfrm>
            <a:off x="705803" y="3618309"/>
            <a:ext cx="3139321" cy="564594"/>
          </a:xfrm>
          <a:prstGeom prst="rect">
            <a:avLst/>
          </a:prstGeom>
          <a:noFill/>
          <a:ln/>
        </p:spPr>
        <p:txBody>
          <a:bodyPr wrap="square" lIns="0" tIns="0" rIns="0" bIns="0" rtlCol="0" anchor="t"/>
          <a:lstStyle/>
          <a:p>
            <a:pPr algn="ctr" indent="0" marL="0">
              <a:lnSpc>
                <a:spcPts val="2200"/>
              </a:lnSpc>
              <a:buNone/>
            </a:pPr>
            <a:r>
              <a:rPr lang="en-US" sz="1350" dirty="0">
                <a:solidFill>
                  <a:srgbClr val="CAD6DE"/>
                </a:solidFill>
                <a:latin typeface="Cabin" pitchFamily="34" charset="0"/>
                <a:ea typeface="Cabin" pitchFamily="34" charset="-122"/>
                <a:cs typeface="Cabin" pitchFamily="34" charset="-120"/>
              </a:rPr>
              <a:t>The aggregate number of tourists recorded during the analyzed period.</a:t>
            </a:r>
            <a:endParaRPr lang="en-US" sz="1350" dirty="0"/>
          </a:p>
        </p:txBody>
      </p:sp>
      <p:sp>
        <p:nvSpPr>
          <p:cNvPr id="8" name="Text 6"/>
          <p:cNvSpPr/>
          <p:nvPr/>
        </p:nvSpPr>
        <p:spPr>
          <a:xfrm>
            <a:off x="4065627" y="2450068"/>
            <a:ext cx="3139321" cy="582335"/>
          </a:xfrm>
          <a:prstGeom prst="rect">
            <a:avLst/>
          </a:prstGeom>
          <a:noFill/>
          <a:ln/>
        </p:spPr>
        <p:txBody>
          <a:bodyPr wrap="none" lIns="0" tIns="0" rIns="0" bIns="0" rtlCol="0" anchor="t"/>
          <a:lstStyle/>
          <a:p>
            <a:pPr algn="ctr" indent="0" marL="0">
              <a:lnSpc>
                <a:spcPts val="4550"/>
              </a:lnSpc>
              <a:buNone/>
            </a:pPr>
            <a:r>
              <a:rPr lang="en-US" sz="4550" dirty="0">
                <a:solidFill>
                  <a:srgbClr val="CAD6DE"/>
                </a:solidFill>
                <a:latin typeface="Unbounded" pitchFamily="34" charset="0"/>
                <a:ea typeface="Unbounded" pitchFamily="34" charset="-122"/>
                <a:cs typeface="Unbounded" pitchFamily="34" charset="-120"/>
              </a:rPr>
              <a:t>299.53</a:t>
            </a:r>
            <a:endParaRPr lang="en-US" sz="4550" dirty="0"/>
          </a:p>
        </p:txBody>
      </p:sp>
      <p:sp>
        <p:nvSpPr>
          <p:cNvPr id="9" name="Text 7"/>
          <p:cNvSpPr/>
          <p:nvPr/>
        </p:nvSpPr>
        <p:spPr>
          <a:xfrm>
            <a:off x="4065627" y="3252907"/>
            <a:ext cx="3139321" cy="519113"/>
          </a:xfrm>
          <a:prstGeom prst="rect">
            <a:avLst/>
          </a:prstGeom>
          <a:noFill/>
          <a:ln/>
        </p:spPr>
        <p:txBody>
          <a:bodyPr wrap="square" lIns="0" tIns="0" rIns="0" bIns="0" rtlCol="0" anchor="t"/>
          <a:lstStyle/>
          <a:p>
            <a:pPr algn="ctr" indent="0" marL="0">
              <a:lnSpc>
                <a:spcPts val="2000"/>
              </a:lnSpc>
              <a:buNone/>
            </a:pPr>
            <a:r>
              <a:rPr lang="en-US" sz="1600" dirty="0">
                <a:solidFill>
                  <a:srgbClr val="CAD6DE"/>
                </a:solidFill>
                <a:latin typeface="Unbounded" pitchFamily="34" charset="0"/>
                <a:ea typeface="Unbounded" pitchFamily="34" charset="-122"/>
                <a:cs typeface="Unbounded" pitchFamily="34" charset="-120"/>
              </a:rPr>
              <a:t>Average Spend per Visitor</a:t>
            </a:r>
            <a:endParaRPr lang="en-US" sz="1600" dirty="0"/>
          </a:p>
        </p:txBody>
      </p:sp>
      <p:sp>
        <p:nvSpPr>
          <p:cNvPr id="10" name="Text 8"/>
          <p:cNvSpPr/>
          <p:nvPr/>
        </p:nvSpPr>
        <p:spPr>
          <a:xfrm>
            <a:off x="4065627" y="3877866"/>
            <a:ext cx="3139321" cy="564594"/>
          </a:xfrm>
          <a:prstGeom prst="rect">
            <a:avLst/>
          </a:prstGeom>
          <a:noFill/>
          <a:ln/>
        </p:spPr>
        <p:txBody>
          <a:bodyPr wrap="square" lIns="0" tIns="0" rIns="0" bIns="0" rtlCol="0" anchor="t"/>
          <a:lstStyle/>
          <a:p>
            <a:pPr algn="ctr" indent="0" marL="0">
              <a:lnSpc>
                <a:spcPts val="2200"/>
              </a:lnSpc>
              <a:buNone/>
            </a:pPr>
            <a:r>
              <a:rPr lang="en-US" sz="1350" dirty="0">
                <a:solidFill>
                  <a:srgbClr val="CAD6DE"/>
                </a:solidFill>
                <a:latin typeface="Cabin" pitchFamily="34" charset="0"/>
                <a:ea typeface="Cabin" pitchFamily="34" charset="-122"/>
                <a:cs typeface="Cabin" pitchFamily="34" charset="-120"/>
              </a:rPr>
              <a:t>The mean financial outlay by each tourist, indicating economic impact.</a:t>
            </a:r>
            <a:endParaRPr lang="en-US" sz="1350" dirty="0"/>
          </a:p>
        </p:txBody>
      </p:sp>
      <p:sp>
        <p:nvSpPr>
          <p:cNvPr id="11" name="Text 9"/>
          <p:cNvSpPr/>
          <p:nvPr/>
        </p:nvSpPr>
        <p:spPr>
          <a:xfrm>
            <a:off x="7425452" y="2450068"/>
            <a:ext cx="3139321" cy="582335"/>
          </a:xfrm>
          <a:prstGeom prst="rect">
            <a:avLst/>
          </a:prstGeom>
          <a:noFill/>
          <a:ln/>
        </p:spPr>
        <p:txBody>
          <a:bodyPr wrap="none" lIns="0" tIns="0" rIns="0" bIns="0" rtlCol="0" anchor="t"/>
          <a:lstStyle/>
          <a:p>
            <a:pPr algn="ctr" indent="0" marL="0">
              <a:lnSpc>
                <a:spcPts val="4550"/>
              </a:lnSpc>
              <a:buNone/>
            </a:pPr>
            <a:r>
              <a:rPr lang="en-US" sz="4550" dirty="0">
                <a:solidFill>
                  <a:srgbClr val="CAD6DE"/>
                </a:solidFill>
                <a:latin typeface="Unbounded" pitchFamily="34" charset="0"/>
                <a:ea typeface="Unbounded" pitchFamily="34" charset="-122"/>
                <a:cs typeface="Unbounded" pitchFamily="34" charset="-120"/>
              </a:rPr>
              <a:t>50%</a:t>
            </a:r>
            <a:endParaRPr lang="en-US" sz="4550" dirty="0"/>
          </a:p>
        </p:txBody>
      </p:sp>
      <p:sp>
        <p:nvSpPr>
          <p:cNvPr id="12" name="Text 10"/>
          <p:cNvSpPr/>
          <p:nvPr/>
        </p:nvSpPr>
        <p:spPr>
          <a:xfrm>
            <a:off x="7957066" y="3252907"/>
            <a:ext cx="2076093" cy="259556"/>
          </a:xfrm>
          <a:prstGeom prst="rect">
            <a:avLst/>
          </a:prstGeom>
          <a:noFill/>
          <a:ln/>
        </p:spPr>
        <p:txBody>
          <a:bodyPr wrap="none" lIns="0" tIns="0" rIns="0" bIns="0" rtlCol="0" anchor="t"/>
          <a:lstStyle/>
          <a:p>
            <a:pPr algn="ctr" indent="0" marL="0">
              <a:lnSpc>
                <a:spcPts val="2000"/>
              </a:lnSpc>
              <a:buNone/>
            </a:pPr>
            <a:r>
              <a:rPr lang="en-US" sz="1600" dirty="0">
                <a:solidFill>
                  <a:srgbClr val="CAD6DE"/>
                </a:solidFill>
                <a:latin typeface="Unbounded" pitchFamily="34" charset="0"/>
                <a:ea typeface="Unbounded" pitchFamily="34" charset="-122"/>
                <a:cs typeface="Unbounded" pitchFamily="34" charset="-120"/>
              </a:rPr>
              <a:t>YOY Growth</a:t>
            </a:r>
            <a:endParaRPr lang="en-US" sz="1600" dirty="0"/>
          </a:p>
        </p:txBody>
      </p:sp>
      <p:sp>
        <p:nvSpPr>
          <p:cNvPr id="13" name="Text 11"/>
          <p:cNvSpPr/>
          <p:nvPr/>
        </p:nvSpPr>
        <p:spPr>
          <a:xfrm>
            <a:off x="7425452" y="3618309"/>
            <a:ext cx="3139321" cy="564594"/>
          </a:xfrm>
          <a:prstGeom prst="rect">
            <a:avLst/>
          </a:prstGeom>
          <a:noFill/>
          <a:ln/>
        </p:spPr>
        <p:txBody>
          <a:bodyPr wrap="square" lIns="0" tIns="0" rIns="0" bIns="0" rtlCol="0" anchor="t"/>
          <a:lstStyle/>
          <a:p>
            <a:pPr algn="ctr" indent="0" marL="0">
              <a:lnSpc>
                <a:spcPts val="2200"/>
              </a:lnSpc>
              <a:buNone/>
            </a:pPr>
            <a:r>
              <a:rPr lang="en-US" sz="1350" dirty="0">
                <a:solidFill>
                  <a:srgbClr val="CAD6DE"/>
                </a:solidFill>
                <a:latin typeface="Cabin" pitchFamily="34" charset="0"/>
                <a:ea typeface="Cabin" pitchFamily="34" charset="-122"/>
                <a:cs typeface="Cabin" pitchFamily="34" charset="-120"/>
              </a:rPr>
              <a:t>Significant year-over-year increase, reflecting robust market expansion.</a:t>
            </a:r>
            <a:endParaRPr lang="en-US" sz="1350" dirty="0"/>
          </a:p>
        </p:txBody>
      </p:sp>
      <p:sp>
        <p:nvSpPr>
          <p:cNvPr id="14" name="Text 12"/>
          <p:cNvSpPr/>
          <p:nvPr/>
        </p:nvSpPr>
        <p:spPr>
          <a:xfrm>
            <a:off x="10785277" y="2450068"/>
            <a:ext cx="3139321" cy="582335"/>
          </a:xfrm>
          <a:prstGeom prst="rect">
            <a:avLst/>
          </a:prstGeom>
          <a:noFill/>
          <a:ln/>
        </p:spPr>
        <p:txBody>
          <a:bodyPr wrap="none" lIns="0" tIns="0" rIns="0" bIns="0" rtlCol="0" anchor="t"/>
          <a:lstStyle/>
          <a:p>
            <a:pPr algn="ctr" indent="0" marL="0">
              <a:lnSpc>
                <a:spcPts val="4550"/>
              </a:lnSpc>
              <a:buNone/>
            </a:pPr>
            <a:r>
              <a:rPr lang="en-US" sz="4550" dirty="0">
                <a:solidFill>
                  <a:srgbClr val="CAD6DE"/>
                </a:solidFill>
                <a:latin typeface="Unbounded" pitchFamily="34" charset="0"/>
                <a:ea typeface="Unbounded" pitchFamily="34" charset="-122"/>
                <a:cs typeface="Unbounded" pitchFamily="34" charset="-120"/>
              </a:rPr>
              <a:t>11M</a:t>
            </a:r>
            <a:endParaRPr lang="en-US" sz="4550" dirty="0"/>
          </a:p>
        </p:txBody>
      </p:sp>
      <p:sp>
        <p:nvSpPr>
          <p:cNvPr id="15" name="Text 13"/>
          <p:cNvSpPr/>
          <p:nvPr/>
        </p:nvSpPr>
        <p:spPr>
          <a:xfrm>
            <a:off x="11137106" y="3252907"/>
            <a:ext cx="2435543" cy="259556"/>
          </a:xfrm>
          <a:prstGeom prst="rect">
            <a:avLst/>
          </a:prstGeom>
          <a:noFill/>
          <a:ln/>
        </p:spPr>
        <p:txBody>
          <a:bodyPr wrap="none" lIns="0" tIns="0" rIns="0" bIns="0" rtlCol="0" anchor="t"/>
          <a:lstStyle/>
          <a:p>
            <a:pPr algn="ctr" indent="0" marL="0">
              <a:lnSpc>
                <a:spcPts val="2000"/>
              </a:lnSpc>
              <a:buNone/>
            </a:pPr>
            <a:r>
              <a:rPr lang="en-US" sz="1600" dirty="0">
                <a:solidFill>
                  <a:srgbClr val="CAD6DE"/>
                </a:solidFill>
                <a:latin typeface="Unbounded" pitchFamily="34" charset="0"/>
                <a:ea typeface="Unbounded" pitchFamily="34" charset="-122"/>
                <a:cs typeface="Unbounded" pitchFamily="34" charset="-120"/>
              </a:rPr>
              <a:t>Forecasted Visitors</a:t>
            </a:r>
            <a:endParaRPr lang="en-US" sz="1600" dirty="0"/>
          </a:p>
        </p:txBody>
      </p:sp>
      <p:sp>
        <p:nvSpPr>
          <p:cNvPr id="16" name="Text 14"/>
          <p:cNvSpPr/>
          <p:nvPr/>
        </p:nvSpPr>
        <p:spPr>
          <a:xfrm>
            <a:off x="10785277" y="3618309"/>
            <a:ext cx="3139321" cy="564594"/>
          </a:xfrm>
          <a:prstGeom prst="rect">
            <a:avLst/>
          </a:prstGeom>
          <a:noFill/>
          <a:ln/>
        </p:spPr>
        <p:txBody>
          <a:bodyPr wrap="square" lIns="0" tIns="0" rIns="0" bIns="0" rtlCol="0" anchor="t"/>
          <a:lstStyle/>
          <a:p>
            <a:pPr algn="ctr" indent="0" marL="0">
              <a:lnSpc>
                <a:spcPts val="2200"/>
              </a:lnSpc>
              <a:buNone/>
            </a:pPr>
            <a:r>
              <a:rPr lang="en-US" sz="1350" dirty="0">
                <a:solidFill>
                  <a:srgbClr val="CAD6DE"/>
                </a:solidFill>
                <a:latin typeface="Cabin" pitchFamily="34" charset="0"/>
                <a:ea typeface="Cabin" pitchFamily="34" charset="-122"/>
                <a:cs typeface="Cabin" pitchFamily="34" charset="-120"/>
              </a:rPr>
              <a:t>Predicted number of arrivals for the next six months, vital for future planning.</a:t>
            </a:r>
            <a:endParaRPr lang="en-US" sz="1350" dirty="0"/>
          </a:p>
        </p:txBody>
      </p:sp>
      <p:sp>
        <p:nvSpPr>
          <p:cNvPr id="17" name="Text 15"/>
          <p:cNvSpPr/>
          <p:nvPr/>
        </p:nvSpPr>
        <p:spPr>
          <a:xfrm>
            <a:off x="5745480" y="4883587"/>
            <a:ext cx="3139321" cy="582335"/>
          </a:xfrm>
          <a:prstGeom prst="rect">
            <a:avLst/>
          </a:prstGeom>
          <a:noFill/>
          <a:ln/>
        </p:spPr>
        <p:txBody>
          <a:bodyPr wrap="none" lIns="0" tIns="0" rIns="0" bIns="0" rtlCol="0" anchor="t"/>
          <a:lstStyle/>
          <a:p>
            <a:pPr algn="ctr" indent="0" marL="0">
              <a:lnSpc>
                <a:spcPts val="4550"/>
              </a:lnSpc>
              <a:buNone/>
            </a:pPr>
            <a:r>
              <a:rPr lang="en-US" sz="4550" dirty="0">
                <a:solidFill>
                  <a:srgbClr val="CAD6DE"/>
                </a:solidFill>
                <a:latin typeface="Unbounded" pitchFamily="34" charset="0"/>
                <a:ea typeface="Unbounded" pitchFamily="34" charset="-122"/>
                <a:cs typeface="Unbounded" pitchFamily="34" charset="-120"/>
              </a:rPr>
              <a:t>-2594%</a:t>
            </a:r>
            <a:endParaRPr lang="en-US" sz="4550" dirty="0"/>
          </a:p>
        </p:txBody>
      </p:sp>
      <p:sp>
        <p:nvSpPr>
          <p:cNvPr id="18" name="Text 16"/>
          <p:cNvSpPr/>
          <p:nvPr/>
        </p:nvSpPr>
        <p:spPr>
          <a:xfrm>
            <a:off x="6132671" y="5686425"/>
            <a:ext cx="2364819" cy="259556"/>
          </a:xfrm>
          <a:prstGeom prst="rect">
            <a:avLst/>
          </a:prstGeom>
          <a:noFill/>
          <a:ln/>
        </p:spPr>
        <p:txBody>
          <a:bodyPr wrap="none" lIns="0" tIns="0" rIns="0" bIns="0" rtlCol="0" anchor="t"/>
          <a:lstStyle/>
          <a:p>
            <a:pPr algn="ctr" indent="0" marL="0">
              <a:lnSpc>
                <a:spcPts val="2000"/>
              </a:lnSpc>
              <a:buNone/>
            </a:pPr>
            <a:r>
              <a:rPr lang="en-US" sz="1600" dirty="0">
                <a:solidFill>
                  <a:srgbClr val="CAD6DE"/>
                </a:solidFill>
                <a:latin typeface="Unbounded" pitchFamily="34" charset="0"/>
                <a:ea typeface="Unbounded" pitchFamily="34" charset="-122"/>
                <a:cs typeface="Unbounded" pitchFamily="34" charset="-120"/>
              </a:rPr>
              <a:t>Forecast Accuracy</a:t>
            </a:r>
            <a:endParaRPr lang="en-US" sz="1600" dirty="0"/>
          </a:p>
        </p:txBody>
      </p:sp>
      <p:sp>
        <p:nvSpPr>
          <p:cNvPr id="19" name="Text 17"/>
          <p:cNvSpPr/>
          <p:nvPr/>
        </p:nvSpPr>
        <p:spPr>
          <a:xfrm>
            <a:off x="5745480" y="6051828"/>
            <a:ext cx="3139321" cy="1693783"/>
          </a:xfrm>
          <a:prstGeom prst="rect">
            <a:avLst/>
          </a:prstGeom>
          <a:noFill/>
          <a:ln/>
        </p:spPr>
        <p:txBody>
          <a:bodyPr wrap="square" lIns="0" tIns="0" rIns="0" bIns="0" rtlCol="0" anchor="t"/>
          <a:lstStyle/>
          <a:p>
            <a:pPr algn="ctr" indent="0" marL="0">
              <a:lnSpc>
                <a:spcPts val="2200"/>
              </a:lnSpc>
              <a:buNone/>
            </a:pPr>
            <a:r>
              <a:rPr lang="en-US" sz="1350" dirty="0">
                <a:solidFill>
                  <a:srgbClr val="CAD6DE"/>
                </a:solidFill>
                <a:latin typeface="Cabin" pitchFamily="34" charset="0"/>
                <a:ea typeface="Cabin" pitchFamily="34" charset="-122"/>
                <a:cs typeface="Cabin" pitchFamily="34" charset="-120"/>
              </a:rPr>
              <a:t>A substantial model deviation, primarily due to limited initial data and the complexity of early-stage predictions. This highlights the importance of continuous data collection and model refinement for improved accuracy.</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18066" y="494228"/>
            <a:ext cx="3003709" cy="263962"/>
          </a:xfrm>
          <a:prstGeom prst="rect">
            <a:avLst/>
          </a:prstGeom>
          <a:noFill/>
          <a:ln/>
        </p:spPr>
        <p:txBody>
          <a:bodyPr wrap="none" lIns="0" tIns="0" rIns="0" bIns="0" rtlCol="0" anchor="t"/>
          <a:lstStyle/>
          <a:p>
            <a:pPr algn="l" indent="0" marL="0">
              <a:lnSpc>
                <a:spcPts val="2050"/>
              </a:lnSpc>
              <a:buNone/>
            </a:pPr>
            <a:r>
              <a:rPr lang="en-US" sz="1650" dirty="0">
                <a:solidFill>
                  <a:srgbClr val="FFFFFF"/>
                </a:solidFill>
                <a:latin typeface="Unbounded" pitchFamily="34" charset="0"/>
                <a:ea typeface="Unbounded" pitchFamily="34" charset="-122"/>
                <a:cs typeface="Unbounded" pitchFamily="34" charset="-120"/>
              </a:rPr>
              <a:t>Strategic Opportunities</a:t>
            </a:r>
            <a:endParaRPr lang="en-US" sz="1650" dirty="0"/>
          </a:p>
        </p:txBody>
      </p:sp>
      <p:sp>
        <p:nvSpPr>
          <p:cNvPr id="3" name="Text 1"/>
          <p:cNvSpPr/>
          <p:nvPr/>
        </p:nvSpPr>
        <p:spPr>
          <a:xfrm>
            <a:off x="718066" y="829985"/>
            <a:ext cx="6106239" cy="528042"/>
          </a:xfrm>
          <a:prstGeom prst="rect">
            <a:avLst/>
          </a:prstGeom>
          <a:noFill/>
          <a:ln/>
        </p:spPr>
        <p:txBody>
          <a:bodyPr wrap="none" lIns="0" tIns="0" rIns="0" bIns="0" rtlCol="0" anchor="t"/>
          <a:lstStyle/>
          <a:p>
            <a:pPr algn="l" indent="0" marL="0">
              <a:lnSpc>
                <a:spcPts val="4150"/>
              </a:lnSpc>
              <a:buNone/>
            </a:pPr>
            <a:r>
              <a:rPr lang="en-US" sz="3300" dirty="0">
                <a:solidFill>
                  <a:srgbClr val="FFFFFF"/>
                </a:solidFill>
                <a:latin typeface="Unbounded" pitchFamily="34" charset="0"/>
                <a:ea typeface="Unbounded" pitchFamily="34" charset="-122"/>
                <a:cs typeface="Unbounded" pitchFamily="34" charset="-120"/>
              </a:rPr>
              <a:t>Growth Market Analysis</a:t>
            </a:r>
            <a:endParaRPr lang="en-US" sz="3300" dirty="0"/>
          </a:p>
        </p:txBody>
      </p:sp>
      <p:sp>
        <p:nvSpPr>
          <p:cNvPr id="4" name="Text 2"/>
          <p:cNvSpPr/>
          <p:nvPr/>
        </p:nvSpPr>
        <p:spPr>
          <a:xfrm>
            <a:off x="718066" y="1788795"/>
            <a:ext cx="6378178" cy="1148715"/>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Understanding growth markets is paramount for targeted investment and promotional strategies. The dashboard's analysis reveals countries that are experiencing significant year-over-year growth in visitor numbers, presenting valuable opportunities for tourism stakeholders.</a:t>
            </a:r>
            <a:endParaRPr lang="en-US" sz="1400" dirty="0"/>
          </a:p>
        </p:txBody>
      </p:sp>
      <p:sp>
        <p:nvSpPr>
          <p:cNvPr id="5" name="Text 3"/>
          <p:cNvSpPr/>
          <p:nvPr/>
        </p:nvSpPr>
        <p:spPr>
          <a:xfrm>
            <a:off x="718066" y="3099078"/>
            <a:ext cx="6378178" cy="1148715"/>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By focusing on these high-potential markets, resources can be efficiently allocated to maximize returns and strengthen international partnerships. The insights derived from the Growth Markets Chart on Page 1 of the project's visual report highlight these key players.</a:t>
            </a:r>
            <a:endParaRPr lang="en-US" sz="1400" dirty="0"/>
          </a:p>
        </p:txBody>
      </p:sp>
      <p:sp>
        <p:nvSpPr>
          <p:cNvPr id="6" name="Text 4"/>
          <p:cNvSpPr/>
          <p:nvPr/>
        </p:nvSpPr>
        <p:spPr>
          <a:xfrm>
            <a:off x="718066" y="4409361"/>
            <a:ext cx="6378178" cy="1148715"/>
          </a:xfrm>
          <a:prstGeom prst="rect">
            <a:avLst/>
          </a:prstGeom>
          <a:noFill/>
          <a:ln/>
        </p:spPr>
        <p:txBody>
          <a:bodyPr wrap="square" lIns="0" tIns="0" rIns="0" bIns="0" rtlCol="0" anchor="t"/>
          <a:lstStyle/>
          <a:p>
            <a:pPr algn="l" indent="0" marL="0">
              <a:lnSpc>
                <a:spcPts val="2250"/>
              </a:lnSpc>
              <a:buNone/>
            </a:pPr>
            <a:r>
              <a:rPr lang="en-US" sz="1400" dirty="0">
                <a:solidFill>
                  <a:srgbClr val="CAD6DE"/>
                </a:solidFill>
                <a:latin typeface="Cabin" pitchFamily="34" charset="0"/>
                <a:ea typeface="Cabin" pitchFamily="34" charset="-122"/>
                <a:cs typeface="Cabin" pitchFamily="34" charset="-120"/>
              </a:rPr>
              <a:t>Each of these countries has demonstrated a strong increase in visitor arrivals, indicating a receptive audience for tourism campaigns. Tailored marketing efforts, cultural exchange programs, and improved connectivity can further capitalize on these trends.</a:t>
            </a:r>
            <a:endParaRPr lang="en-US" sz="1400" dirty="0"/>
          </a:p>
        </p:txBody>
      </p:sp>
      <p:sp>
        <p:nvSpPr>
          <p:cNvPr id="7" name="Shape 5"/>
          <p:cNvSpPr/>
          <p:nvPr/>
        </p:nvSpPr>
        <p:spPr>
          <a:xfrm>
            <a:off x="10093047" y="1829157"/>
            <a:ext cx="1275636" cy="494824"/>
          </a:xfrm>
          <a:prstGeom prst="roundRect">
            <a:avLst>
              <a:gd name="adj" fmla="val 5442"/>
            </a:avLst>
          </a:prstGeom>
          <a:solidFill>
            <a:srgbClr val="304755"/>
          </a:solidFill>
          <a:ln/>
        </p:spPr>
      </p:sp>
      <p:sp>
        <p:nvSpPr>
          <p:cNvPr id="8" name="Text 6"/>
          <p:cNvSpPr/>
          <p:nvPr/>
        </p:nvSpPr>
        <p:spPr>
          <a:xfrm>
            <a:off x="10604659" y="1918811"/>
            <a:ext cx="252413" cy="315516"/>
          </a:xfrm>
          <a:prstGeom prst="rect">
            <a:avLst/>
          </a:prstGeom>
          <a:noFill/>
          <a:ln/>
        </p:spPr>
        <p:txBody>
          <a:bodyPr wrap="none" lIns="0" tIns="0" rIns="0" bIns="0" rtlCol="0" anchor="t"/>
          <a:lstStyle/>
          <a:p>
            <a:pPr algn="ctr" indent="0" marL="0">
              <a:lnSpc>
                <a:spcPts val="3150"/>
              </a:lnSpc>
              <a:buNone/>
            </a:pPr>
            <a:r>
              <a:rPr lang="en-US" sz="1950" dirty="0">
                <a:solidFill>
                  <a:srgbClr val="CAD6DE"/>
                </a:solidFill>
                <a:latin typeface="Unbounded" pitchFamily="34" charset="0"/>
                <a:ea typeface="Unbounded" pitchFamily="34" charset="-122"/>
                <a:cs typeface="Unbounded" pitchFamily="34" charset="-120"/>
              </a:rPr>
              <a:t>1</a:t>
            </a:r>
            <a:endParaRPr lang="en-US" sz="1950" dirty="0"/>
          </a:p>
        </p:txBody>
      </p:sp>
      <p:sp>
        <p:nvSpPr>
          <p:cNvPr id="9" name="Shape 7"/>
          <p:cNvSpPr/>
          <p:nvPr/>
        </p:nvSpPr>
        <p:spPr>
          <a:xfrm>
            <a:off x="9455229" y="2368748"/>
            <a:ext cx="2551271" cy="494824"/>
          </a:xfrm>
          <a:prstGeom prst="roundRect">
            <a:avLst>
              <a:gd name="adj" fmla="val 5442"/>
            </a:avLst>
          </a:prstGeom>
          <a:solidFill>
            <a:srgbClr val="304755"/>
          </a:solidFill>
          <a:ln/>
        </p:spPr>
      </p:sp>
      <p:sp>
        <p:nvSpPr>
          <p:cNvPr id="10" name="Text 8"/>
          <p:cNvSpPr/>
          <p:nvPr/>
        </p:nvSpPr>
        <p:spPr>
          <a:xfrm>
            <a:off x="10604659" y="2458403"/>
            <a:ext cx="252413" cy="315516"/>
          </a:xfrm>
          <a:prstGeom prst="rect">
            <a:avLst/>
          </a:prstGeom>
          <a:noFill/>
          <a:ln/>
        </p:spPr>
        <p:txBody>
          <a:bodyPr wrap="none" lIns="0" tIns="0" rIns="0" bIns="0" rtlCol="0" anchor="t"/>
          <a:lstStyle/>
          <a:p>
            <a:pPr algn="ctr" indent="0" marL="0">
              <a:lnSpc>
                <a:spcPts val="3150"/>
              </a:lnSpc>
              <a:buNone/>
            </a:pPr>
            <a:r>
              <a:rPr lang="en-US" sz="1950" dirty="0">
                <a:solidFill>
                  <a:srgbClr val="CAD6DE"/>
                </a:solidFill>
                <a:latin typeface="Unbounded" pitchFamily="34" charset="0"/>
                <a:ea typeface="Unbounded" pitchFamily="34" charset="-122"/>
                <a:cs typeface="Unbounded" pitchFamily="34" charset="-120"/>
              </a:rPr>
              <a:t>2</a:t>
            </a:r>
            <a:endParaRPr lang="en-US" sz="1950" dirty="0"/>
          </a:p>
        </p:txBody>
      </p:sp>
      <p:sp>
        <p:nvSpPr>
          <p:cNvPr id="11" name="Shape 9"/>
          <p:cNvSpPr/>
          <p:nvPr/>
        </p:nvSpPr>
        <p:spPr>
          <a:xfrm>
            <a:off x="8817412" y="2908340"/>
            <a:ext cx="3826907" cy="494824"/>
          </a:xfrm>
          <a:prstGeom prst="roundRect">
            <a:avLst>
              <a:gd name="adj" fmla="val 5442"/>
            </a:avLst>
          </a:prstGeom>
          <a:solidFill>
            <a:srgbClr val="304755"/>
          </a:solidFill>
          <a:ln/>
        </p:spPr>
      </p:sp>
      <p:sp>
        <p:nvSpPr>
          <p:cNvPr id="12" name="Text 10"/>
          <p:cNvSpPr/>
          <p:nvPr/>
        </p:nvSpPr>
        <p:spPr>
          <a:xfrm>
            <a:off x="10604659" y="2997994"/>
            <a:ext cx="252413" cy="315516"/>
          </a:xfrm>
          <a:prstGeom prst="rect">
            <a:avLst/>
          </a:prstGeom>
          <a:noFill/>
          <a:ln/>
        </p:spPr>
        <p:txBody>
          <a:bodyPr wrap="none" lIns="0" tIns="0" rIns="0" bIns="0" rtlCol="0" anchor="t"/>
          <a:lstStyle/>
          <a:p>
            <a:pPr algn="ctr" indent="0" marL="0">
              <a:lnSpc>
                <a:spcPts val="3150"/>
              </a:lnSpc>
              <a:buNone/>
            </a:pPr>
            <a:r>
              <a:rPr lang="en-US" sz="1950" dirty="0">
                <a:solidFill>
                  <a:srgbClr val="CAD6DE"/>
                </a:solidFill>
                <a:latin typeface="Unbounded" pitchFamily="34" charset="0"/>
                <a:ea typeface="Unbounded" pitchFamily="34" charset="-122"/>
                <a:cs typeface="Unbounded" pitchFamily="34" charset="-120"/>
              </a:rPr>
              <a:t>3</a:t>
            </a:r>
            <a:endParaRPr lang="en-US" sz="1950" dirty="0"/>
          </a:p>
        </p:txBody>
      </p:sp>
      <p:sp>
        <p:nvSpPr>
          <p:cNvPr id="13" name="Shape 11"/>
          <p:cNvSpPr/>
          <p:nvPr/>
        </p:nvSpPr>
        <p:spPr>
          <a:xfrm>
            <a:off x="8179594" y="3447931"/>
            <a:ext cx="5102543" cy="494824"/>
          </a:xfrm>
          <a:prstGeom prst="roundRect">
            <a:avLst>
              <a:gd name="adj" fmla="val 5442"/>
            </a:avLst>
          </a:prstGeom>
          <a:solidFill>
            <a:srgbClr val="304755"/>
          </a:solidFill>
          <a:ln/>
        </p:spPr>
      </p:sp>
      <p:sp>
        <p:nvSpPr>
          <p:cNvPr id="14" name="Text 12"/>
          <p:cNvSpPr/>
          <p:nvPr/>
        </p:nvSpPr>
        <p:spPr>
          <a:xfrm>
            <a:off x="10604659" y="3537585"/>
            <a:ext cx="252413" cy="315516"/>
          </a:xfrm>
          <a:prstGeom prst="rect">
            <a:avLst/>
          </a:prstGeom>
          <a:noFill/>
          <a:ln/>
        </p:spPr>
        <p:txBody>
          <a:bodyPr wrap="none" lIns="0" tIns="0" rIns="0" bIns="0" rtlCol="0" anchor="t"/>
          <a:lstStyle/>
          <a:p>
            <a:pPr algn="ctr" indent="0" marL="0">
              <a:lnSpc>
                <a:spcPts val="3150"/>
              </a:lnSpc>
              <a:buNone/>
            </a:pPr>
            <a:r>
              <a:rPr lang="en-US" sz="1950" dirty="0">
                <a:solidFill>
                  <a:srgbClr val="CAD6DE"/>
                </a:solidFill>
                <a:latin typeface="Unbounded" pitchFamily="34" charset="0"/>
                <a:ea typeface="Unbounded" pitchFamily="34" charset="-122"/>
                <a:cs typeface="Unbounded" pitchFamily="34" charset="-120"/>
              </a:rPr>
              <a:t>4</a:t>
            </a:r>
            <a:endParaRPr lang="en-US" sz="1950" dirty="0"/>
          </a:p>
        </p:txBody>
      </p:sp>
      <p:sp>
        <p:nvSpPr>
          <p:cNvPr id="15" name="Shape 13"/>
          <p:cNvSpPr/>
          <p:nvPr/>
        </p:nvSpPr>
        <p:spPr>
          <a:xfrm>
            <a:off x="7541776" y="3987522"/>
            <a:ext cx="6378178" cy="494824"/>
          </a:xfrm>
          <a:prstGeom prst="roundRect">
            <a:avLst>
              <a:gd name="adj" fmla="val 5442"/>
            </a:avLst>
          </a:prstGeom>
          <a:solidFill>
            <a:srgbClr val="304755"/>
          </a:solidFill>
          <a:ln/>
        </p:spPr>
      </p:sp>
      <p:sp>
        <p:nvSpPr>
          <p:cNvPr id="16" name="Text 14"/>
          <p:cNvSpPr/>
          <p:nvPr/>
        </p:nvSpPr>
        <p:spPr>
          <a:xfrm>
            <a:off x="10604659" y="4077176"/>
            <a:ext cx="252413" cy="315516"/>
          </a:xfrm>
          <a:prstGeom prst="rect">
            <a:avLst/>
          </a:prstGeom>
          <a:noFill/>
          <a:ln/>
        </p:spPr>
        <p:txBody>
          <a:bodyPr wrap="none" lIns="0" tIns="0" rIns="0" bIns="0" rtlCol="0" anchor="t"/>
          <a:lstStyle/>
          <a:p>
            <a:pPr algn="ctr" indent="0" marL="0">
              <a:lnSpc>
                <a:spcPts val="3150"/>
              </a:lnSpc>
              <a:buNone/>
            </a:pPr>
            <a:r>
              <a:rPr lang="en-US" sz="1950" dirty="0">
                <a:solidFill>
                  <a:srgbClr val="CAD6DE"/>
                </a:solidFill>
                <a:latin typeface="Unbounded" pitchFamily="34" charset="0"/>
                <a:ea typeface="Unbounded" pitchFamily="34" charset="-122"/>
                <a:cs typeface="Unbounded" pitchFamily="34" charset="-120"/>
              </a:rPr>
              <a:t>5</a:t>
            </a:r>
            <a:endParaRPr lang="en-US" sz="1950" dirty="0"/>
          </a:p>
        </p:txBody>
      </p:sp>
      <p:sp>
        <p:nvSpPr>
          <p:cNvPr id="17" name="Shape 15"/>
          <p:cNvSpPr/>
          <p:nvPr/>
        </p:nvSpPr>
        <p:spPr>
          <a:xfrm>
            <a:off x="7541776" y="4661773"/>
            <a:ext cx="358973" cy="358973"/>
          </a:xfrm>
          <a:prstGeom prst="roundRect">
            <a:avLst>
              <a:gd name="adj" fmla="val 7502"/>
            </a:avLst>
          </a:prstGeom>
          <a:solidFill>
            <a:srgbClr val="304755"/>
          </a:solidFill>
          <a:ln/>
        </p:spPr>
      </p:sp>
      <p:sp>
        <p:nvSpPr>
          <p:cNvPr id="18" name="Text 16"/>
          <p:cNvSpPr/>
          <p:nvPr/>
        </p:nvSpPr>
        <p:spPr>
          <a:xfrm>
            <a:off x="7615595" y="4709220"/>
            <a:ext cx="211217" cy="263962"/>
          </a:xfrm>
          <a:prstGeom prst="rect">
            <a:avLst/>
          </a:prstGeom>
          <a:noFill/>
          <a:ln/>
        </p:spPr>
        <p:txBody>
          <a:bodyPr wrap="none" lIns="0" tIns="0" rIns="0" bIns="0" rtlCol="0" anchor="t"/>
          <a:lstStyle/>
          <a:p>
            <a:pPr algn="ctr" indent="0" marL="0">
              <a:lnSpc>
                <a:spcPts val="1650"/>
              </a:lnSpc>
              <a:buNone/>
            </a:pPr>
            <a:r>
              <a:rPr lang="en-US" sz="1650" dirty="0">
                <a:solidFill>
                  <a:srgbClr val="CAD6DE"/>
                </a:solidFill>
                <a:latin typeface="Unbounded" pitchFamily="34" charset="0"/>
                <a:ea typeface="Unbounded" pitchFamily="34" charset="-122"/>
                <a:cs typeface="Unbounded" pitchFamily="34" charset="-120"/>
              </a:rPr>
              <a:t>1</a:t>
            </a:r>
            <a:endParaRPr lang="en-US" sz="1650" dirty="0"/>
          </a:p>
        </p:txBody>
      </p:sp>
      <p:sp>
        <p:nvSpPr>
          <p:cNvPr id="19" name="Text 17"/>
          <p:cNvSpPr/>
          <p:nvPr/>
        </p:nvSpPr>
        <p:spPr>
          <a:xfrm>
            <a:off x="8080177" y="4700945"/>
            <a:ext cx="2112169" cy="263962"/>
          </a:xfrm>
          <a:prstGeom prst="rect">
            <a:avLst/>
          </a:prstGeom>
          <a:noFill/>
          <a:ln/>
        </p:spPr>
        <p:txBody>
          <a:bodyPr wrap="none" lIns="0" tIns="0" rIns="0" bIns="0" rtlCol="0" anchor="t"/>
          <a:lstStyle/>
          <a:p>
            <a:pPr algn="l" indent="0" marL="0">
              <a:lnSpc>
                <a:spcPts val="2050"/>
              </a:lnSpc>
              <a:buNone/>
            </a:pPr>
            <a:r>
              <a:rPr lang="en-US" sz="1650" dirty="0">
                <a:solidFill>
                  <a:srgbClr val="CAD6DE"/>
                </a:solidFill>
                <a:latin typeface="Unbounded" pitchFamily="34" charset="0"/>
                <a:ea typeface="Unbounded" pitchFamily="34" charset="-122"/>
                <a:cs typeface="Unbounded" pitchFamily="34" charset="-120"/>
              </a:rPr>
              <a:t>Country_23</a:t>
            </a:r>
            <a:endParaRPr lang="en-US" sz="1650" dirty="0"/>
          </a:p>
        </p:txBody>
      </p:sp>
      <p:sp>
        <p:nvSpPr>
          <p:cNvPr id="20" name="Shape 18"/>
          <p:cNvSpPr/>
          <p:nvPr/>
        </p:nvSpPr>
        <p:spPr>
          <a:xfrm>
            <a:off x="7541776" y="5289947"/>
            <a:ext cx="358973" cy="358973"/>
          </a:xfrm>
          <a:prstGeom prst="roundRect">
            <a:avLst>
              <a:gd name="adj" fmla="val 7502"/>
            </a:avLst>
          </a:prstGeom>
          <a:solidFill>
            <a:srgbClr val="304755"/>
          </a:solidFill>
          <a:ln/>
        </p:spPr>
      </p:sp>
      <p:sp>
        <p:nvSpPr>
          <p:cNvPr id="21" name="Text 19"/>
          <p:cNvSpPr/>
          <p:nvPr/>
        </p:nvSpPr>
        <p:spPr>
          <a:xfrm>
            <a:off x="7615595" y="5337393"/>
            <a:ext cx="211217" cy="263962"/>
          </a:xfrm>
          <a:prstGeom prst="rect">
            <a:avLst/>
          </a:prstGeom>
          <a:noFill/>
          <a:ln/>
        </p:spPr>
        <p:txBody>
          <a:bodyPr wrap="none" lIns="0" tIns="0" rIns="0" bIns="0" rtlCol="0" anchor="t"/>
          <a:lstStyle/>
          <a:p>
            <a:pPr algn="ctr" indent="0" marL="0">
              <a:lnSpc>
                <a:spcPts val="1650"/>
              </a:lnSpc>
              <a:buNone/>
            </a:pPr>
            <a:r>
              <a:rPr lang="en-US" sz="1650" dirty="0">
                <a:solidFill>
                  <a:srgbClr val="CAD6DE"/>
                </a:solidFill>
                <a:latin typeface="Unbounded" pitchFamily="34" charset="0"/>
                <a:ea typeface="Unbounded" pitchFamily="34" charset="-122"/>
                <a:cs typeface="Unbounded" pitchFamily="34" charset="-120"/>
              </a:rPr>
              <a:t>2</a:t>
            </a:r>
            <a:endParaRPr lang="en-US" sz="1650" dirty="0"/>
          </a:p>
        </p:txBody>
      </p:sp>
      <p:sp>
        <p:nvSpPr>
          <p:cNvPr id="22" name="Text 20"/>
          <p:cNvSpPr/>
          <p:nvPr/>
        </p:nvSpPr>
        <p:spPr>
          <a:xfrm>
            <a:off x="8080177" y="5329118"/>
            <a:ext cx="2112169" cy="263962"/>
          </a:xfrm>
          <a:prstGeom prst="rect">
            <a:avLst/>
          </a:prstGeom>
          <a:noFill/>
          <a:ln/>
        </p:spPr>
        <p:txBody>
          <a:bodyPr wrap="none" lIns="0" tIns="0" rIns="0" bIns="0" rtlCol="0" anchor="t"/>
          <a:lstStyle/>
          <a:p>
            <a:pPr algn="l" indent="0" marL="0">
              <a:lnSpc>
                <a:spcPts val="2050"/>
              </a:lnSpc>
              <a:buNone/>
            </a:pPr>
            <a:r>
              <a:rPr lang="en-US" sz="1650" dirty="0">
                <a:solidFill>
                  <a:srgbClr val="CAD6DE"/>
                </a:solidFill>
                <a:latin typeface="Unbounded" pitchFamily="34" charset="0"/>
                <a:ea typeface="Unbounded" pitchFamily="34" charset="-122"/>
                <a:cs typeface="Unbounded" pitchFamily="34" charset="-120"/>
              </a:rPr>
              <a:t>Country_22</a:t>
            </a:r>
            <a:endParaRPr lang="en-US" sz="1650" dirty="0"/>
          </a:p>
        </p:txBody>
      </p:sp>
      <p:sp>
        <p:nvSpPr>
          <p:cNvPr id="23" name="Shape 21"/>
          <p:cNvSpPr/>
          <p:nvPr/>
        </p:nvSpPr>
        <p:spPr>
          <a:xfrm>
            <a:off x="7541776" y="5918121"/>
            <a:ext cx="358973" cy="358973"/>
          </a:xfrm>
          <a:prstGeom prst="roundRect">
            <a:avLst>
              <a:gd name="adj" fmla="val 7502"/>
            </a:avLst>
          </a:prstGeom>
          <a:solidFill>
            <a:srgbClr val="304755"/>
          </a:solidFill>
          <a:ln/>
        </p:spPr>
      </p:sp>
      <p:sp>
        <p:nvSpPr>
          <p:cNvPr id="24" name="Text 22"/>
          <p:cNvSpPr/>
          <p:nvPr/>
        </p:nvSpPr>
        <p:spPr>
          <a:xfrm>
            <a:off x="7615595" y="5965567"/>
            <a:ext cx="211217" cy="263962"/>
          </a:xfrm>
          <a:prstGeom prst="rect">
            <a:avLst/>
          </a:prstGeom>
          <a:noFill/>
          <a:ln/>
        </p:spPr>
        <p:txBody>
          <a:bodyPr wrap="none" lIns="0" tIns="0" rIns="0" bIns="0" rtlCol="0" anchor="t"/>
          <a:lstStyle/>
          <a:p>
            <a:pPr algn="ctr" indent="0" marL="0">
              <a:lnSpc>
                <a:spcPts val="1650"/>
              </a:lnSpc>
              <a:buNone/>
            </a:pPr>
            <a:r>
              <a:rPr lang="en-US" sz="1650" dirty="0">
                <a:solidFill>
                  <a:srgbClr val="CAD6DE"/>
                </a:solidFill>
                <a:latin typeface="Unbounded" pitchFamily="34" charset="0"/>
                <a:ea typeface="Unbounded" pitchFamily="34" charset="-122"/>
                <a:cs typeface="Unbounded" pitchFamily="34" charset="-120"/>
              </a:rPr>
              <a:t>3</a:t>
            </a:r>
            <a:endParaRPr lang="en-US" sz="1650" dirty="0"/>
          </a:p>
        </p:txBody>
      </p:sp>
      <p:sp>
        <p:nvSpPr>
          <p:cNvPr id="25" name="Text 23"/>
          <p:cNvSpPr/>
          <p:nvPr/>
        </p:nvSpPr>
        <p:spPr>
          <a:xfrm>
            <a:off x="8080177" y="5957292"/>
            <a:ext cx="2112169" cy="263962"/>
          </a:xfrm>
          <a:prstGeom prst="rect">
            <a:avLst/>
          </a:prstGeom>
          <a:noFill/>
          <a:ln/>
        </p:spPr>
        <p:txBody>
          <a:bodyPr wrap="none" lIns="0" tIns="0" rIns="0" bIns="0" rtlCol="0" anchor="t"/>
          <a:lstStyle/>
          <a:p>
            <a:pPr algn="l" indent="0" marL="0">
              <a:lnSpc>
                <a:spcPts val="2050"/>
              </a:lnSpc>
              <a:buNone/>
            </a:pPr>
            <a:r>
              <a:rPr lang="en-US" sz="1650" dirty="0">
                <a:solidFill>
                  <a:srgbClr val="CAD6DE"/>
                </a:solidFill>
                <a:latin typeface="Unbounded" pitchFamily="34" charset="0"/>
                <a:ea typeface="Unbounded" pitchFamily="34" charset="-122"/>
                <a:cs typeface="Unbounded" pitchFamily="34" charset="-120"/>
              </a:rPr>
              <a:t>Country_8</a:t>
            </a:r>
            <a:endParaRPr lang="en-US" sz="1650" dirty="0"/>
          </a:p>
        </p:txBody>
      </p:sp>
      <p:sp>
        <p:nvSpPr>
          <p:cNvPr id="26" name="Shape 24"/>
          <p:cNvSpPr/>
          <p:nvPr/>
        </p:nvSpPr>
        <p:spPr>
          <a:xfrm>
            <a:off x="7541776" y="6546294"/>
            <a:ext cx="358973" cy="358973"/>
          </a:xfrm>
          <a:prstGeom prst="roundRect">
            <a:avLst>
              <a:gd name="adj" fmla="val 7502"/>
            </a:avLst>
          </a:prstGeom>
          <a:solidFill>
            <a:srgbClr val="304755"/>
          </a:solidFill>
          <a:ln/>
        </p:spPr>
      </p:sp>
      <p:sp>
        <p:nvSpPr>
          <p:cNvPr id="27" name="Text 25"/>
          <p:cNvSpPr/>
          <p:nvPr/>
        </p:nvSpPr>
        <p:spPr>
          <a:xfrm>
            <a:off x="7615595" y="6593741"/>
            <a:ext cx="211217" cy="263962"/>
          </a:xfrm>
          <a:prstGeom prst="rect">
            <a:avLst/>
          </a:prstGeom>
          <a:noFill/>
          <a:ln/>
        </p:spPr>
        <p:txBody>
          <a:bodyPr wrap="none" lIns="0" tIns="0" rIns="0" bIns="0" rtlCol="0" anchor="t"/>
          <a:lstStyle/>
          <a:p>
            <a:pPr algn="ctr" indent="0" marL="0">
              <a:lnSpc>
                <a:spcPts val="1650"/>
              </a:lnSpc>
              <a:buNone/>
            </a:pPr>
            <a:r>
              <a:rPr lang="en-US" sz="1650" dirty="0">
                <a:solidFill>
                  <a:srgbClr val="CAD6DE"/>
                </a:solidFill>
                <a:latin typeface="Unbounded" pitchFamily="34" charset="0"/>
                <a:ea typeface="Unbounded" pitchFamily="34" charset="-122"/>
                <a:cs typeface="Unbounded" pitchFamily="34" charset="-120"/>
              </a:rPr>
              <a:t>4</a:t>
            </a:r>
            <a:endParaRPr lang="en-US" sz="1650" dirty="0"/>
          </a:p>
        </p:txBody>
      </p:sp>
      <p:sp>
        <p:nvSpPr>
          <p:cNvPr id="28" name="Text 26"/>
          <p:cNvSpPr/>
          <p:nvPr/>
        </p:nvSpPr>
        <p:spPr>
          <a:xfrm>
            <a:off x="8080177" y="6585466"/>
            <a:ext cx="2112169" cy="263962"/>
          </a:xfrm>
          <a:prstGeom prst="rect">
            <a:avLst/>
          </a:prstGeom>
          <a:noFill/>
          <a:ln/>
        </p:spPr>
        <p:txBody>
          <a:bodyPr wrap="none" lIns="0" tIns="0" rIns="0" bIns="0" rtlCol="0" anchor="t"/>
          <a:lstStyle/>
          <a:p>
            <a:pPr algn="l" indent="0" marL="0">
              <a:lnSpc>
                <a:spcPts val="2050"/>
              </a:lnSpc>
              <a:buNone/>
            </a:pPr>
            <a:r>
              <a:rPr lang="en-US" sz="1650" dirty="0">
                <a:solidFill>
                  <a:srgbClr val="CAD6DE"/>
                </a:solidFill>
                <a:latin typeface="Unbounded" pitchFamily="34" charset="0"/>
                <a:ea typeface="Unbounded" pitchFamily="34" charset="-122"/>
                <a:cs typeface="Unbounded" pitchFamily="34" charset="-120"/>
              </a:rPr>
              <a:t>Country_44</a:t>
            </a:r>
            <a:endParaRPr lang="en-US" sz="1650" dirty="0"/>
          </a:p>
        </p:txBody>
      </p:sp>
      <p:sp>
        <p:nvSpPr>
          <p:cNvPr id="29" name="Shape 27"/>
          <p:cNvSpPr/>
          <p:nvPr/>
        </p:nvSpPr>
        <p:spPr>
          <a:xfrm>
            <a:off x="7541776" y="7174468"/>
            <a:ext cx="358973" cy="358973"/>
          </a:xfrm>
          <a:prstGeom prst="roundRect">
            <a:avLst>
              <a:gd name="adj" fmla="val 7502"/>
            </a:avLst>
          </a:prstGeom>
          <a:solidFill>
            <a:srgbClr val="304755"/>
          </a:solidFill>
          <a:ln/>
        </p:spPr>
      </p:sp>
      <p:sp>
        <p:nvSpPr>
          <p:cNvPr id="30" name="Text 28"/>
          <p:cNvSpPr/>
          <p:nvPr/>
        </p:nvSpPr>
        <p:spPr>
          <a:xfrm>
            <a:off x="7615595" y="7221915"/>
            <a:ext cx="211217" cy="263962"/>
          </a:xfrm>
          <a:prstGeom prst="rect">
            <a:avLst/>
          </a:prstGeom>
          <a:noFill/>
          <a:ln/>
        </p:spPr>
        <p:txBody>
          <a:bodyPr wrap="none" lIns="0" tIns="0" rIns="0" bIns="0" rtlCol="0" anchor="t"/>
          <a:lstStyle/>
          <a:p>
            <a:pPr algn="ctr" indent="0" marL="0">
              <a:lnSpc>
                <a:spcPts val="1650"/>
              </a:lnSpc>
              <a:buNone/>
            </a:pPr>
            <a:r>
              <a:rPr lang="en-US" sz="1650" dirty="0">
                <a:solidFill>
                  <a:srgbClr val="CAD6DE"/>
                </a:solidFill>
                <a:latin typeface="Unbounded" pitchFamily="34" charset="0"/>
                <a:ea typeface="Unbounded" pitchFamily="34" charset="-122"/>
                <a:cs typeface="Unbounded" pitchFamily="34" charset="-120"/>
              </a:rPr>
              <a:t>5</a:t>
            </a:r>
            <a:endParaRPr lang="en-US" sz="1650" dirty="0"/>
          </a:p>
        </p:txBody>
      </p:sp>
      <p:sp>
        <p:nvSpPr>
          <p:cNvPr id="31" name="Text 29"/>
          <p:cNvSpPr/>
          <p:nvPr/>
        </p:nvSpPr>
        <p:spPr>
          <a:xfrm>
            <a:off x="8080177" y="7213640"/>
            <a:ext cx="2112169" cy="263962"/>
          </a:xfrm>
          <a:prstGeom prst="rect">
            <a:avLst/>
          </a:prstGeom>
          <a:noFill/>
          <a:ln/>
        </p:spPr>
        <p:txBody>
          <a:bodyPr wrap="none" lIns="0" tIns="0" rIns="0" bIns="0" rtlCol="0" anchor="t"/>
          <a:lstStyle/>
          <a:p>
            <a:pPr algn="l" indent="0" marL="0">
              <a:lnSpc>
                <a:spcPts val="2050"/>
              </a:lnSpc>
              <a:buNone/>
            </a:pPr>
            <a:r>
              <a:rPr lang="en-US" sz="1650" dirty="0">
                <a:solidFill>
                  <a:srgbClr val="CAD6DE"/>
                </a:solidFill>
                <a:latin typeface="Unbounded" pitchFamily="34" charset="0"/>
                <a:ea typeface="Unbounded" pitchFamily="34" charset="-122"/>
                <a:cs typeface="Unbounded" pitchFamily="34" charset="-120"/>
              </a:rPr>
              <a:t>Country_36</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2025-11-26T07:10:46Z</dcterms:created>
  <dcterms:modified xsi:type="dcterms:W3CDTF">2025-11-26T07:10:46Z</dcterms:modified>
</cp:coreProperties>
</file>